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41"/>
  </p:notesMasterIdLst>
  <p:sldIdLst>
    <p:sldId id="665" r:id="rId5"/>
    <p:sldId id="510" r:id="rId6"/>
    <p:sldId id="481" r:id="rId7"/>
    <p:sldId id="653" r:id="rId8"/>
    <p:sldId id="859" r:id="rId9"/>
    <p:sldId id="478" r:id="rId10"/>
    <p:sldId id="479" r:id="rId11"/>
    <p:sldId id="660" r:id="rId12"/>
    <p:sldId id="672" r:id="rId13"/>
    <p:sldId id="663" r:id="rId14"/>
    <p:sldId id="664" r:id="rId15"/>
    <p:sldId id="655" r:id="rId16"/>
    <p:sldId id="671" r:id="rId17"/>
    <p:sldId id="666" r:id="rId18"/>
    <p:sldId id="667" r:id="rId19"/>
    <p:sldId id="512" r:id="rId20"/>
    <p:sldId id="668" r:id="rId21"/>
    <p:sldId id="669" r:id="rId22"/>
    <p:sldId id="670" r:id="rId23"/>
    <p:sldId id="485" r:id="rId24"/>
    <p:sldId id="673" r:id="rId25"/>
    <p:sldId id="674" r:id="rId26"/>
    <p:sldId id="675" r:id="rId27"/>
    <p:sldId id="654" r:id="rId28"/>
    <p:sldId id="676" r:id="rId29"/>
    <p:sldId id="677" r:id="rId30"/>
    <p:sldId id="678" r:id="rId31"/>
    <p:sldId id="777" r:id="rId32"/>
    <p:sldId id="778" r:id="rId33"/>
    <p:sldId id="779" r:id="rId34"/>
    <p:sldId id="780" r:id="rId35"/>
    <p:sldId id="829" r:id="rId36"/>
    <p:sldId id="830" r:id="rId37"/>
    <p:sldId id="831" r:id="rId38"/>
    <p:sldId id="832" r:id="rId39"/>
    <p:sldId id="858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341FF-46D4-454D-932F-0D0370AEDC3C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E6B24-3AEA-4A7C-80DB-54A9ADCF9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25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839C59-687D-49E5-9CB6-3370505FB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754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742E3-DA4B-4D8A-93A2-FE8B6709DA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DAA05-1D77-4CA5-9133-A81BBE0F5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2214E-E573-42F8-8D98-3247572D6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F816D-DA68-4F0D-9380-075D2895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ED0DF-1812-42F0-B72D-3D5209B3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73A76-20D4-4F19-8A75-393BDE6F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87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CD04-A623-4C88-B69B-2AABF98A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ED4C4-0078-48B5-B733-85215F910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B8D3A-51F9-4D7A-B7AC-39ACDB1DC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8556A-48B9-48EB-A668-CCE325ECE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1D7F9-7F6E-44A3-83B0-F28383D4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0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AE34-B2BD-45BA-9BC5-193A8C47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EE40A-1ECA-4907-9A34-31FF8D5CB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9B9D1-791B-49F5-B9CD-267DC35F8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6A7-5F43-47A9-8B47-01665FA7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DC941-22DF-46E3-AFD5-253787153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3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1C0B-C9E1-43BF-854E-4931C27D7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D3EAD-B9F3-465F-B550-A9BF09438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F342B-6CE6-4CB3-8F3D-42604D853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03BB-88A1-44BF-BE65-4433EE4CA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CB9C8-D3B1-4078-B8D5-0C7315F5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12BF76-452E-4D4A-92B9-9EFE33C5D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4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3935-AC3F-4C55-95A4-E082755E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AA947-2BF6-4A5E-955F-DBC6CE376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B568A-3A3D-4107-931A-0B1EE0F17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7D052-65E2-401B-B4D3-A29CFBB1F8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C7B4E5-B78C-45DA-9B6B-118A0D494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B1DF7-5363-4A79-BA34-BD0C63FD1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86503F-06E5-4F0F-8E2C-1928C39B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1AEE08-E806-45EF-9D98-2D8AF18F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5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6395-72EB-4693-B331-0489C011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69334E-5F1D-468D-BC92-B36152DBE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6D413-E14D-40EE-A21D-18E2259D9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2EF32-2293-4DD6-AB0B-3CE84111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4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9C51D-88C0-4D59-993D-0B0F07B36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9C3BF2-BA67-4AAA-8891-7CC9EDE53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C5E29-E2E5-48D7-B814-E19C614B5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2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40AA5-332C-43AE-ABB7-880BA7568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24EE3-AAEF-47F9-AF28-30091E00A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24751-1956-41AF-BBF9-75E3600DF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09E06-0658-4673-BCF3-F1929B1F2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234C1-7C12-4DAF-AD16-63A43A00F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1A2CA-5B0F-4258-A2E0-C0BA0F66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7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0B3F1-0587-4CBA-81B7-324CC659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635573-BD1C-4BEC-945F-B39C82823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3453D-38C7-47E8-9D56-1092CD5F2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04148B-88FB-485B-AED8-4D3839E1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5D20E-CCF5-42D8-9996-BAF8B4B2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E5DBE-75AF-43FA-9519-A48F919A5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6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EC7FE-6913-42C4-86DE-19F803E4E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AE9B9-DF6F-48B1-BF69-2809A58BB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E0BC5-CE6B-4C59-92DE-E1C8634E1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8AC1C-41A7-455F-AB79-7C27FFBA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A21EA-AE1C-49B5-8B4C-C8C604460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0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72128D-5D3C-4440-AC32-A10C46359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E7CC2-2EBB-463D-A10E-EB73627A5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50ACE-17E9-4492-8916-5EDD563BE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A98F3-71FD-4D5D-BFA4-8CF6AC65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D1C85-0618-4218-A567-78381683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77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61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73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94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06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1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01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49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27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58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50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06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801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41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040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201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042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0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20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5490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505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501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563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213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06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824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996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908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19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051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579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96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893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00FB38-FEFC-4AE7-A31B-16905AAFA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1E965-A910-4C3C-86C9-A311E5185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254D5-AE05-42CF-8F8F-DB29C0D25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BACE2-2990-4DA8-B6C2-2ACDDE3DC055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C1784-6978-4CC5-9C56-96206395C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8FC10-19F8-4B5E-9016-B8C85BE69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C459D-1423-4832-B921-09B2DC3DD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2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47A93-5705-4C9E-84C3-4F134AB78CB0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E7BD9-E2E5-4824-9DEA-011389B64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7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270425F-B56E-42C0-AC6D-796E8A7C933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B4C58CE-12C4-4A57-AA38-07F9F582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2DC71-2B4C-4C7D-99B4-79817289FF08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336BB-288F-4A4D-876B-106E8E20D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3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641D-F32D-4586-B087-F741A481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17ED4-4F2C-4277-8D6B-BDCC06CEA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 Gap Template slide</a:t>
            </a:r>
          </a:p>
          <a:p>
            <a:r>
              <a:rPr lang="en-US"/>
              <a:t>Info Gap note-catcher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0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landscape">
            <a:extLst>
              <a:ext uri="{FF2B5EF4-FFF2-40B4-BE49-F238E27FC236}">
                <a16:creationId xmlns:a16="http://schemas.microsoft.com/office/drawing/2014/main" id="{EA517A38-FE2E-473D-A32D-F11406D9C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4" t="28613" r="19073"/>
          <a:stretch/>
        </p:blipFill>
        <p:spPr bwMode="auto">
          <a:xfrm>
            <a:off x="0" y="0"/>
            <a:ext cx="9144000" cy="684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7A4ABEC-EA2F-4056-8D3A-BF27BE943946}"/>
              </a:ext>
            </a:extLst>
          </p:cNvPr>
          <p:cNvSpPr/>
          <p:nvPr/>
        </p:nvSpPr>
        <p:spPr>
          <a:xfrm>
            <a:off x="228600" y="850604"/>
            <a:ext cx="8608210" cy="978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9FDDFE-DCC6-4FD3-ADFE-C11C75045241}"/>
              </a:ext>
            </a:extLst>
          </p:cNvPr>
          <p:cNvSpPr/>
          <p:nvPr/>
        </p:nvSpPr>
        <p:spPr>
          <a:xfrm>
            <a:off x="434163" y="2146005"/>
            <a:ext cx="8229600" cy="1435395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470FB2-E423-46AF-86D6-EAF8B6AD1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1447800"/>
          </a:xfrm>
          <a:noFill/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Work together to solve your problems.  </a:t>
            </a:r>
          </a:p>
          <a:p>
            <a:r>
              <a:rPr lang="en-US" dirty="0">
                <a:solidFill>
                  <a:srgbClr val="0070C0"/>
                </a:solidFill>
              </a:rPr>
              <a:t>NO PEEKING</a:t>
            </a:r>
          </a:p>
          <a:p>
            <a:r>
              <a:rPr lang="en-US" dirty="0">
                <a:solidFill>
                  <a:srgbClr val="0070C0"/>
                </a:solidFill>
              </a:rPr>
              <a:t>You will be graded based on the color of your pen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EBB35D-70B7-4651-8F58-4CE897BC35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702" b="37546"/>
          <a:stretch/>
        </p:blipFill>
        <p:spPr>
          <a:xfrm flipH="1">
            <a:off x="-1" y="3886200"/>
            <a:ext cx="5763847" cy="2950568"/>
          </a:xfrm>
          <a:prstGeom prst="rect">
            <a:avLst/>
          </a:prstGeom>
        </p:spPr>
      </p:pic>
      <p:pic>
        <p:nvPicPr>
          <p:cNvPr id="17" name="Picture 6" descr="Image result for stick figure png">
            <a:extLst>
              <a:ext uri="{FF2B5EF4-FFF2-40B4-BE49-F238E27FC236}">
                <a16:creationId xmlns:a16="http://schemas.microsoft.com/office/drawing/2014/main" id="{9DF2318E-1FF8-4CAE-B521-BC9ADE83C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4800"/>
            <a:ext cx="685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fontmeme.com/temporary/d3342d3f75f1bd0f56089008930d8e8f.png">
            <a:extLst>
              <a:ext uri="{FF2B5EF4-FFF2-40B4-BE49-F238E27FC236}">
                <a16:creationId xmlns:a16="http://schemas.microsoft.com/office/drawing/2014/main" id="{9516DF98-9ADA-42D0-8219-403716C9E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7" y="964182"/>
            <a:ext cx="8483545" cy="7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BD36D1-21FD-4EDE-A86D-548A6492EDE3}"/>
              </a:ext>
            </a:extLst>
          </p:cNvPr>
          <p:cNvSpPr/>
          <p:nvPr/>
        </p:nvSpPr>
        <p:spPr>
          <a:xfrm>
            <a:off x="0" y="0"/>
            <a:ext cx="9144000" cy="53340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 22: 2 Way Frequency Tables</a:t>
            </a:r>
          </a:p>
        </p:txBody>
      </p:sp>
    </p:spTree>
    <p:extLst>
      <p:ext uri="{BB962C8B-B14F-4D97-AF65-F5344CB8AC3E}">
        <p14:creationId xmlns:p14="http://schemas.microsoft.com/office/powerpoint/2010/main" val="302344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DB278E-BFA9-4C9D-93B9-DE95BC7983B1}"/>
              </a:ext>
            </a:extLst>
          </p:cNvPr>
          <p:cNvGraphicFramePr>
            <a:graphicFrameLocks noGrp="1"/>
          </p:cNvGraphicFramePr>
          <p:nvPr/>
        </p:nvGraphicFramePr>
        <p:xfrm>
          <a:off x="0" y="1047856"/>
          <a:ext cx="9144000" cy="5810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563864305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704349288"/>
                    </a:ext>
                  </a:extLst>
                </a:gridCol>
              </a:tblGrid>
              <a:tr h="58101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8757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54D106-000E-4CE4-8533-75F899A59120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1099997"/>
          <a:ext cx="1676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421551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Problem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837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273B080-54A2-437C-A873-B03B935065CF}"/>
              </a:ext>
            </a:extLst>
          </p:cNvPr>
          <p:cNvGraphicFramePr>
            <a:graphicFrameLocks noGrp="1"/>
          </p:cNvGraphicFramePr>
          <p:nvPr/>
        </p:nvGraphicFramePr>
        <p:xfrm>
          <a:off x="4648200" y="1099997"/>
          <a:ext cx="2362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421551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Problem 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837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3C6489-C91E-49CA-8CB4-93C8D20631FA}"/>
              </a:ext>
            </a:extLst>
          </p:cNvPr>
          <p:cNvGraphicFramePr>
            <a:graphicFrameLocks noGrp="1"/>
          </p:cNvGraphicFramePr>
          <p:nvPr/>
        </p:nvGraphicFramePr>
        <p:xfrm>
          <a:off x="3962400" y="152400"/>
          <a:ext cx="50292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153286917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99494189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662342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Name: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8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Pen color: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30965"/>
                  </a:ext>
                </a:extLst>
              </a:tr>
            </a:tbl>
          </a:graphicData>
        </a:graphic>
      </p:graphicFrame>
      <p:pic>
        <p:nvPicPr>
          <p:cNvPr id="9" name="Picture 2" descr="https://fontmeme.com/temporary/d3342d3f75f1bd0f56089008930d8e8f.png">
            <a:extLst>
              <a:ext uri="{FF2B5EF4-FFF2-40B4-BE49-F238E27FC236}">
                <a16:creationId xmlns:a16="http://schemas.microsoft.com/office/drawing/2014/main" id="{948E497D-A89B-492C-8958-CBF96729B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"/>
            <a:ext cx="4478634" cy="39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91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DB278E-BFA9-4C9D-93B9-DE95BC7983B1}"/>
              </a:ext>
            </a:extLst>
          </p:cNvPr>
          <p:cNvGraphicFramePr>
            <a:graphicFrameLocks noGrp="1"/>
          </p:cNvGraphicFramePr>
          <p:nvPr/>
        </p:nvGraphicFramePr>
        <p:xfrm>
          <a:off x="0" y="1047856"/>
          <a:ext cx="9144000" cy="5810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563864305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704349288"/>
                    </a:ext>
                  </a:extLst>
                </a:gridCol>
              </a:tblGrid>
              <a:tr h="58101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8757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54D106-000E-4CE4-8533-75F899A59120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1099997"/>
          <a:ext cx="1676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421551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Problem 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83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4F306F-59FA-4D64-B541-C9A5571BBE6C}"/>
              </a:ext>
            </a:extLst>
          </p:cNvPr>
          <p:cNvGraphicFramePr>
            <a:graphicFrameLocks noGrp="1"/>
          </p:cNvGraphicFramePr>
          <p:nvPr/>
        </p:nvGraphicFramePr>
        <p:xfrm>
          <a:off x="3962400" y="152400"/>
          <a:ext cx="50292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153286917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99494189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662342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Name: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8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Pen color: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3096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273B080-54A2-437C-A873-B03B935065CF}"/>
              </a:ext>
            </a:extLst>
          </p:cNvPr>
          <p:cNvGraphicFramePr>
            <a:graphicFrameLocks noGrp="1"/>
          </p:cNvGraphicFramePr>
          <p:nvPr/>
        </p:nvGraphicFramePr>
        <p:xfrm>
          <a:off x="4648200" y="1099997"/>
          <a:ext cx="2362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421551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Problem 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8376"/>
                  </a:ext>
                </a:extLst>
              </a:tr>
            </a:tbl>
          </a:graphicData>
        </a:graphic>
      </p:graphicFrame>
      <p:pic>
        <p:nvPicPr>
          <p:cNvPr id="7" name="Picture 2" descr="https://fontmeme.com/temporary/d3342d3f75f1bd0f56089008930d8e8f.png">
            <a:extLst>
              <a:ext uri="{FF2B5EF4-FFF2-40B4-BE49-F238E27FC236}">
                <a16:creationId xmlns:a16="http://schemas.microsoft.com/office/drawing/2014/main" id="{B853C1AA-EDC5-4622-A930-2E8D87D17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"/>
            <a:ext cx="4478634" cy="39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705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641D-F32D-4586-B087-F741A481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17ED4-4F2C-4277-8D6B-BDCC06CEA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21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F2C0DDC-1D6D-437A-B102-776C2ECF6F9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572000">
                      <a:extLst>
                        <a:ext uri="{9D8B030D-6E8A-4147-A177-3AD203B41FA5}">
                          <a16:colId xmlns:a16="http://schemas.microsoft.com/office/drawing/2014/main" val="4084979258"/>
                        </a:ext>
                      </a:extLst>
                    </a:gridCol>
                    <a:gridCol w="4572000">
                      <a:extLst>
                        <a:ext uri="{9D8B030D-6E8A-4147-A177-3AD203B41FA5}">
                          <a16:colId xmlns:a16="http://schemas.microsoft.com/office/drawing/2014/main" val="1148100368"/>
                        </a:ext>
                      </a:extLst>
                    </a:gridCol>
                  </a:tblGrid>
                  <a:tr h="3429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Question 1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Danny, Uma and Duncan have some leftover pizza.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How much pizza is left?  Answer as a fraction or as a number of slices.</a:t>
                          </a:r>
                        </a:p>
                        <a:p>
                          <a:endParaRPr lang="en-US" dirty="0"/>
                        </a:p>
                        <a:p>
                          <a:pPr marL="285750" marR="0" lvl="0" indent="-28575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Second, Duncan eats 2 slices.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285750" marR="0" lvl="0" indent="-28575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dirty="0"/>
                            <a:t>They start with</a:t>
                          </a:r>
                          <a:r>
                            <a:rPr lang="en-US" baseline="0" dirty="0"/>
                            <a:t> 2 full pizzas and two extra slices.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Question 2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What fraction of the figure is shaded?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The biggest space is shaded, but the second biggest space is not.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The space with the pineapple is not shaded.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Half of the smallest spaces are shaded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Six spaces have shading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Three of the corners have shading.</a:t>
                          </a:r>
                        </a:p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8787617"/>
                      </a:ext>
                    </a:extLst>
                  </a:tr>
                  <a:tr h="342900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Question 3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You have some money and you are spending it at the mall.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How much did you have to start with?</a:t>
                          </a:r>
                        </a:p>
                        <a:p>
                          <a:endParaRPr lang="en-US" dirty="0"/>
                        </a:p>
                        <a:p>
                          <a:pPr marL="285750" marR="0" lvl="0" indent="-28575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dirty="0"/>
                            <a:t>You have $6 left after the movie, snacks and parking.</a:t>
                          </a:r>
                        </a:p>
                        <a:p>
                          <a:endParaRPr lang="en-US" dirty="0"/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Question 4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What is the area of the folded paper?</a:t>
                          </a:r>
                        </a:p>
                        <a:p>
                          <a:endParaRPr lang="en-US" dirty="0"/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r>
                            <a:rPr lang="en-US" dirty="0"/>
                            <a:t>Remember: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𝐴𝑟𝑒𝑎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𝐵𝑎𝑠𝑒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×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𝐻𝑒𝑖𝑔h𝑡</m:t>
                              </m:r>
                            </m:oMath>
                          </a14:m>
                          <a:endParaRPr lang="en-US" dirty="0"/>
                        </a:p>
                        <a:p>
                          <a:endParaRPr lang="en-US" dirty="0"/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28683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F2C0DDC-1D6D-437A-B102-776C2ECF6F9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0" y="0"/>
              <a:ext cx="9144000" cy="6858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572000">
                      <a:extLst>
                        <a:ext uri="{9D8B030D-6E8A-4147-A177-3AD203B41FA5}">
                          <a16:colId xmlns:a16="http://schemas.microsoft.com/office/drawing/2014/main" val="4084979258"/>
                        </a:ext>
                      </a:extLst>
                    </a:gridCol>
                    <a:gridCol w="4572000">
                      <a:extLst>
                        <a:ext uri="{9D8B030D-6E8A-4147-A177-3AD203B41FA5}">
                          <a16:colId xmlns:a16="http://schemas.microsoft.com/office/drawing/2014/main" val="1148100368"/>
                        </a:ext>
                      </a:extLst>
                    </a:gridCol>
                  </a:tblGrid>
                  <a:tr h="3429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Question 1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Danny, Uma and Duncan have some leftover pizza.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How much pizza is left?  Answer as a fraction or as a number of slices.</a:t>
                          </a:r>
                        </a:p>
                        <a:p>
                          <a:endParaRPr lang="en-US" dirty="0"/>
                        </a:p>
                        <a:p>
                          <a:pPr marL="285750" marR="0" lvl="0" indent="-28575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Second, Duncan eats 2 slices.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285750" marR="0" lvl="0" indent="-28575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dirty="0"/>
                            <a:t>They start with</a:t>
                          </a:r>
                          <a:r>
                            <a:rPr lang="en-US" baseline="0" dirty="0"/>
                            <a:t> 2 full pizzas and two extra slices.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Question 2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What fraction of the figure is shaded?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The biggest space is shaded, but the second biggest space is not.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The space with the pineapple is not shaded.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Half of the smallest spaces are shaded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Six spaces have shading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Three of the corners have shading.</a:t>
                          </a:r>
                        </a:p>
                        <a:p>
                          <a:pPr marL="0" indent="0">
                            <a:buFont typeface="Arial" panose="020B0604020202020204" pitchFamily="34" charset="0"/>
                            <a:buNone/>
                          </a:pPr>
                          <a:endParaRPr lang="en-US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18787617"/>
                      </a:ext>
                    </a:extLst>
                  </a:tr>
                  <a:tr h="342900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Question 3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You have some money and you are spending it at the mall.</a:t>
                          </a:r>
                        </a:p>
                        <a:p>
                          <a:endParaRPr lang="en-US" dirty="0"/>
                        </a:p>
                        <a:p>
                          <a:r>
                            <a:rPr lang="en-US" dirty="0"/>
                            <a:t>How much did you have to start with?</a:t>
                          </a:r>
                        </a:p>
                        <a:p>
                          <a:endParaRPr lang="en-US" dirty="0"/>
                        </a:p>
                        <a:p>
                          <a:pPr marL="285750" marR="0" lvl="0" indent="-28575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en-US" dirty="0"/>
                            <a:t>You have $6 left after the movie, snacks and parking.</a:t>
                          </a:r>
                        </a:p>
                        <a:p>
                          <a:endParaRPr lang="en-US" dirty="0"/>
                        </a:p>
                        <a:p>
                          <a:pPr marL="285750" indent="-285750">
                            <a:buFont typeface="Arial" panose="020B0604020202020204" pitchFamily="34" charset="0"/>
                            <a:buChar char="•"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67" t="-100534" r="-400" b="-5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286837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8382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Each pizza is cut up into 8 equal slices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First, Danny eats two ninths of the pizza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Third, Uma eats one fourth of the remaining pizza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First, You spend one fourth of your money on a movie ticket.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After paying for the movie, you spend one half of your remaining money on snacks.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After paying for snacks, you spend three dollars to validate parking.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A normal sheet of paper measures 8.5 inches by 11 inches.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You fold it in half once.  And twice.  And three times.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F4DC5A6-1050-417B-92DE-5ABB11A8C5E2}"/>
              </a:ext>
            </a:extLst>
          </p:cNvPr>
          <p:cNvGraphicFramePr>
            <a:graphicFrameLocks noGrp="1"/>
          </p:cNvGraphicFramePr>
          <p:nvPr/>
        </p:nvGraphicFramePr>
        <p:xfrm>
          <a:off x="5219700" y="352425"/>
          <a:ext cx="3000375" cy="2784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1368372091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808428044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1758441583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1942715756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3155240756"/>
                    </a:ext>
                  </a:extLst>
                </a:gridCol>
              </a:tblGrid>
              <a:tr h="556895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101919"/>
                  </a:ext>
                </a:extLst>
              </a:tr>
              <a:tr h="5568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49719"/>
                  </a:ext>
                </a:extLst>
              </a:tr>
              <a:tr h="556895"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963966"/>
                  </a:ext>
                </a:extLst>
              </a:tr>
              <a:tr h="5568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30703"/>
                  </a:ext>
                </a:extLst>
              </a:tr>
              <a:tr h="5568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1644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31586CD-310E-4D12-8C58-3E31E883C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0260" y="952500"/>
            <a:ext cx="373380" cy="466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710ED9-FCF6-4C4F-A596-9C31CEF79F2D}"/>
              </a:ext>
            </a:extLst>
          </p:cNvPr>
          <p:cNvSpPr/>
          <p:nvPr/>
        </p:nvSpPr>
        <p:spPr>
          <a:xfrm>
            <a:off x="8362950" y="390525"/>
            <a:ext cx="600075" cy="278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 space is completely shaded, or not shaded at all.</a:t>
            </a:r>
          </a:p>
        </p:txBody>
      </p:sp>
    </p:spTree>
    <p:extLst>
      <p:ext uri="{BB962C8B-B14F-4D97-AF65-F5344CB8AC3E}">
        <p14:creationId xmlns:p14="http://schemas.microsoft.com/office/powerpoint/2010/main" val="4001578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CEAFE0-DE31-46B7-BEEB-F970D33D3F0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909441326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380180525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83772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76457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FF2A732-1FAF-4F09-9C15-F9D4017FBC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588" b="52495"/>
          <a:stretch/>
        </p:blipFill>
        <p:spPr>
          <a:xfrm>
            <a:off x="0" y="-296"/>
            <a:ext cx="2305050" cy="1629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D5D3D-388E-47F3-9F6A-AEB02C702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50000" r="-412" b="2495"/>
          <a:stretch/>
        </p:blipFill>
        <p:spPr>
          <a:xfrm>
            <a:off x="4572000" y="3428852"/>
            <a:ext cx="2305050" cy="1629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BE6609-40A3-4806-A1C2-A345F5BF66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" t="50000" r="49167" b="2495"/>
          <a:stretch/>
        </p:blipFill>
        <p:spPr>
          <a:xfrm>
            <a:off x="0" y="3428852"/>
            <a:ext cx="2305050" cy="16290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1704B7-4ED4-46E1-8A10-E1D8C63A77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-412" b="52495"/>
          <a:stretch/>
        </p:blipFill>
        <p:spPr>
          <a:xfrm>
            <a:off x="4572000" y="0"/>
            <a:ext cx="2305050" cy="16290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F8B82E-2866-4135-B302-2EDC21E03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5004"/>
          <a:stretch/>
        </p:blipFill>
        <p:spPr>
          <a:xfrm>
            <a:off x="2285802" y="1"/>
            <a:ext cx="2286198" cy="1543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B59568-9053-4171-985D-94830A73DF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79" t="49996" r="421" b="5008"/>
          <a:stretch/>
        </p:blipFill>
        <p:spPr>
          <a:xfrm>
            <a:off x="6857802" y="3428556"/>
            <a:ext cx="2286198" cy="1543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F8D3A7-B32F-4214-931D-E2FBD326B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" t="49996" r="49991" b="5008"/>
          <a:stretch/>
        </p:blipFill>
        <p:spPr>
          <a:xfrm>
            <a:off x="2266950" y="3428556"/>
            <a:ext cx="2286198" cy="15430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32E18C-D05F-4646-A421-512F50DAC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956" t="-434" r="1044" b="55438"/>
          <a:stretch/>
        </p:blipFill>
        <p:spPr>
          <a:xfrm>
            <a:off x="6848178" y="-888"/>
            <a:ext cx="2286198" cy="1543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70A0FC-5724-4E0D-9001-842B5EC78A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50" t="15000" r="22188" b="12777"/>
          <a:stretch/>
        </p:blipFill>
        <p:spPr>
          <a:xfrm>
            <a:off x="0" y="-888"/>
            <a:ext cx="923140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FEBAAB-A575-4628-AEB6-ACECF5D498D5}"/>
              </a:ext>
            </a:extLst>
          </p:cNvPr>
          <p:cNvSpPr/>
          <p:nvPr/>
        </p:nvSpPr>
        <p:spPr>
          <a:xfrm>
            <a:off x="4553148" y="95250"/>
            <a:ext cx="4590852" cy="33324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9B6174C-0190-4E25-B24A-46E796A816CA}"/>
              </a:ext>
            </a:extLst>
          </p:cNvPr>
          <p:cNvGraphicFramePr>
            <a:graphicFrameLocks noGrp="1"/>
          </p:cNvGraphicFramePr>
          <p:nvPr/>
        </p:nvGraphicFramePr>
        <p:xfrm>
          <a:off x="4990902" y="332083"/>
          <a:ext cx="2791025" cy="2784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205">
                  <a:extLst>
                    <a:ext uri="{9D8B030D-6E8A-4147-A177-3AD203B41FA5}">
                      <a16:colId xmlns:a16="http://schemas.microsoft.com/office/drawing/2014/main" val="1368372091"/>
                    </a:ext>
                  </a:extLst>
                </a:gridCol>
                <a:gridCol w="558205">
                  <a:extLst>
                    <a:ext uri="{9D8B030D-6E8A-4147-A177-3AD203B41FA5}">
                      <a16:colId xmlns:a16="http://schemas.microsoft.com/office/drawing/2014/main" val="808428044"/>
                    </a:ext>
                  </a:extLst>
                </a:gridCol>
                <a:gridCol w="558205">
                  <a:extLst>
                    <a:ext uri="{9D8B030D-6E8A-4147-A177-3AD203B41FA5}">
                      <a16:colId xmlns:a16="http://schemas.microsoft.com/office/drawing/2014/main" val="1758441583"/>
                    </a:ext>
                  </a:extLst>
                </a:gridCol>
                <a:gridCol w="558205">
                  <a:extLst>
                    <a:ext uri="{9D8B030D-6E8A-4147-A177-3AD203B41FA5}">
                      <a16:colId xmlns:a16="http://schemas.microsoft.com/office/drawing/2014/main" val="1942715756"/>
                    </a:ext>
                  </a:extLst>
                </a:gridCol>
                <a:gridCol w="558205">
                  <a:extLst>
                    <a:ext uri="{9D8B030D-6E8A-4147-A177-3AD203B41FA5}">
                      <a16:colId xmlns:a16="http://schemas.microsoft.com/office/drawing/2014/main" val="3155240756"/>
                    </a:ext>
                  </a:extLst>
                </a:gridCol>
              </a:tblGrid>
              <a:tr h="556895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101919"/>
                  </a:ext>
                </a:extLst>
              </a:tr>
              <a:tr h="5568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49719"/>
                  </a:ext>
                </a:extLst>
              </a:tr>
              <a:tr h="556895"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963966"/>
                  </a:ext>
                </a:extLst>
              </a:tr>
              <a:tr h="5568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30703"/>
                  </a:ext>
                </a:extLst>
              </a:tr>
              <a:tr h="55689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16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056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641D-F32D-4586-B087-F741A481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17ED4-4F2C-4277-8D6B-BDCC06CEA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</p:txBody>
      </p:sp>
    </p:spTree>
    <p:extLst>
      <p:ext uri="{BB962C8B-B14F-4D97-AF65-F5344CB8AC3E}">
        <p14:creationId xmlns:p14="http://schemas.microsoft.com/office/powerpoint/2010/main" val="4055733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</a:t>
                      </a:r>
                      <a:r>
                        <a:rPr lang="en-US" sz="1600" i="1" dirty="0">
                          <a:solidFill>
                            <a:schemeClr val="tx1"/>
                          </a:solidFill>
                        </a:rPr>
                        <a:t>much higher 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</a:rPr>
                        <a:t>does the 18 foot ladder reach?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picture below might help: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2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Find the value of “x” and the value of “y”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Question 3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How many feet tall is the tower?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tower casts a shadow that is 11.3 yards long.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 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4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What is the length of the longest side of triangle QRS?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smallest side of QRS is 280.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136903B-5F76-4E57-9BC6-279F34D89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65" r="44"/>
          <a:stretch/>
        </p:blipFill>
        <p:spPr>
          <a:xfrm>
            <a:off x="3046782" y="1066800"/>
            <a:ext cx="1499817" cy="220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678778-B580-434D-9897-BCDA7C0221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05" t="40679" r="51628"/>
          <a:stretch/>
        </p:blipFill>
        <p:spPr>
          <a:xfrm>
            <a:off x="5746750" y="1143000"/>
            <a:ext cx="2197098" cy="183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02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 two ladders are leaned against the wall so they make the same angle with the ground.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There are two ladders.  One is an 18 foot ladder and the other is ten feet.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 ten foot ladder reaches 8 feet up the wall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This shape is similar to the one on the question sheet: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err="1"/>
                        <a:t>Josué</a:t>
                      </a:r>
                      <a:r>
                        <a:rPr lang="en-US" sz="1600" dirty="0"/>
                        <a:t> is 5.4 feet tall.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err="1"/>
                        <a:t>Josué</a:t>
                      </a:r>
                      <a:r>
                        <a:rPr lang="en-US" sz="1600" dirty="0"/>
                        <a:t> casts a shadow that is 8.7 feet long.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There are 3 feet in one yard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You should DRAW the triangles.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Triangles EFG and QRS are similar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EFG has sides that are 144, 128 and 112.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Did you DRAW the triangles?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C74166B-0C65-4231-B86C-38CFC58E71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48" b="12133"/>
          <a:stretch/>
        </p:blipFill>
        <p:spPr>
          <a:xfrm>
            <a:off x="5562600" y="838200"/>
            <a:ext cx="2529717" cy="231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96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3409F6-2B6D-4072-9577-A2F99827708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807642593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618748083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93974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9831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D962C3F-DBBA-4592-8D58-C768AC236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5" b="51106"/>
          <a:stretch/>
        </p:blipFill>
        <p:spPr>
          <a:xfrm>
            <a:off x="0" y="-297"/>
            <a:ext cx="2286000" cy="1676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4BFDE2-8468-4907-8EA7-D594CD2A7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5" t="1115" b="49991"/>
          <a:stretch/>
        </p:blipFill>
        <p:spPr>
          <a:xfrm>
            <a:off x="4572000" y="0"/>
            <a:ext cx="2286000" cy="1676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BF7653-98FD-40C6-BEE4-1B3A58E20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918" r="50005" b="1188"/>
          <a:stretch/>
        </p:blipFill>
        <p:spPr>
          <a:xfrm>
            <a:off x="0" y="3423771"/>
            <a:ext cx="2286000" cy="1676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84103D-7626-4240-88AD-F5AFA6C8FC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16" t="50000" r="-111" b="1106"/>
          <a:stretch/>
        </p:blipFill>
        <p:spPr>
          <a:xfrm>
            <a:off x="4572000" y="3423771"/>
            <a:ext cx="2286000" cy="1676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8E453D-00D9-4906-A39F-5F2F22E744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5" b="58888"/>
          <a:stretch/>
        </p:blipFill>
        <p:spPr>
          <a:xfrm>
            <a:off x="2286000" y="-297"/>
            <a:ext cx="2286000" cy="14098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5C1187-FDED-4C2D-9D54-D1EBED8A03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10" t="50000" r="-5" b="8888"/>
          <a:stretch/>
        </p:blipFill>
        <p:spPr>
          <a:xfrm>
            <a:off x="6858000" y="3423474"/>
            <a:ext cx="2286000" cy="14098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960A08-3503-4E11-8780-7C0ADDA8CE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" t="50000" r="49884" b="8888"/>
          <a:stretch/>
        </p:blipFill>
        <p:spPr>
          <a:xfrm>
            <a:off x="2286000" y="3423474"/>
            <a:ext cx="2286000" cy="14098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792963-2EED-452A-BBBA-19C476C019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10" t="165" r="-5" b="51247"/>
          <a:stretch/>
        </p:blipFill>
        <p:spPr>
          <a:xfrm>
            <a:off x="6858000" y="-298"/>
            <a:ext cx="2286000" cy="1666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821608-F604-4255-BE0E-DB27801B43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67" t="20371" r="25834" b="1296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9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641D-F32D-4586-B087-F741A481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17ED4-4F2C-4277-8D6B-BDCC06CEA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97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11754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E. Coli is a very strong bacteria used in many scientific studies.  How many bacterium do you have after 3 hours in ideal conditions?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You must create an equation for full credit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Question 2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Tony Hawk is draining a pool so he can use it as a halfpipe.  How much water did it start with?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After 10 hours, there are 13,000 gallons left.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dirty="0"/>
                        <a:t>Question 3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Maya has invested $1000 in an account that gives interest.  How much does she have now?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Question 4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Radioactive Polonium (Po-210) was used by the Russian government to poison a dissident in 2018. You started with 40 grams of Po-210 in your lab.  How much is there now?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05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E.Coli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reproduces very quickly.  In ideal conditions, the number of bacterium double every 20 minutes.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At the start of your experiment, the sample you started with contained 200 individual bacteria.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After 24 hours, there are 10,200 gallons left in the pool.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It is draining at a constant rate.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It has been 9 years since she invested her money.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Maya’s return from the bank is 8% annually. 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How could you make this into a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constant multiplier? 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(Hint: it’s not x8)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966 days have passed since you started your polonium experiment.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Po-210 has a half-life of 138 days.  This means half of your sample decays every 138 days.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945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4CD547-DFD2-4062-BF7E-9FFE598B45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67" t="23333" r="25000" b="8519"/>
          <a:stretch/>
        </p:blipFill>
        <p:spPr>
          <a:xfrm rot="10800000">
            <a:off x="0" y="0"/>
            <a:ext cx="9094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5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E892C-3B50-44B3-8E33-2C37B470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Way Frequency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F4F7C-0FEF-4E8A-9BE6-27E52842A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36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The Green-tangle neighborhood has 620 high school age students and 210 middle school age students.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What percent of those students attend a private school?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Question 2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You are in charge of scheduling math classes for 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and 10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 at Sue Bird High School.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How many sections of Algebra 1, Geometry and Algebra 2 should you plan for? </a:t>
                      </a:r>
                    </a:p>
                    <a:p>
                      <a:endParaRPr lang="en-US" dirty="0"/>
                    </a:p>
                    <a:p>
                      <a:r>
                        <a:rPr lang="en-US" sz="1400" dirty="0"/>
                        <a:t>(I want three answers to this question, one for each class)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dirty="0"/>
                        <a:t>Question 3</a:t>
                      </a:r>
                    </a:p>
                    <a:p>
                      <a:r>
                        <a:rPr lang="en-US" dirty="0"/>
                        <a:t>There are 75 orca whales left in the Puget sound.  They live in families called “pods” and Puget sound is home to the J-pod, K-pod and L-pod.  Copy and complete the following table.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Question 4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 butterfly sanctuary has 108 Monarch butterflies and 94 Viceroy butterflies.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If you catch one butterfly, what is the percent chance that butterfly is a female Monarch?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F2C3B4-2A7C-407F-8629-D1AF06A5A03A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029200"/>
          <a:ext cx="4267200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3114564757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J-pod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K-pod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L-pod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lang="en-US" sz="1600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</a:t>
                      </a:r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002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Green-tangle neighborhood student data: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Sue Bird high school has classes of 30 max.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There are 55 kids who need Algebra 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41 10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graders need geometry and 21 need Algebra 2.  Some need Algebra 1 also.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42 9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graders need Algebra 1.  6 need Algebra 2.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There are 65 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graders.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J-pod and K-pod have the same number of males.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45.33% of the whales live in L-pod.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L-pod is the only pod with equal number of males and females.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Facts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110 butterflies are male.</a:t>
                      </a:r>
                    </a:p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There are 14 more male Viceroy butterflies than male Monarch butterflies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4376AF-35F8-4752-97F9-0F7AF389DEEA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1295400"/>
          <a:ext cx="42672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Private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Public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014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A614ADB-F0D7-47CE-83C9-D99832CAD0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67" t="23333" r="25000" b="7037"/>
          <a:stretch/>
        </p:blipFill>
        <p:spPr>
          <a:xfrm rot="10800000">
            <a:off x="152400" y="12491"/>
            <a:ext cx="8686800" cy="669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EC42-856B-4D38-A1D7-1647FA0DA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</a:t>
            </a:r>
            <a:r>
              <a:rPr lang="en-US"/>
              <a:t>of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5F174-78C8-4752-87AF-CDF05B879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36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Hilda owns her own landscaping company.  She mows two types of lawns: residential (i.e. houses) and commercial (businesses).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many residential accounts does she have?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many commercial accounts does she have?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2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One stock costs $35 per share and another costs $45 per share.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How many of each stock did the investor buy?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Question 3</a:t>
                      </a:r>
                    </a:p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much do the hats cost?</a:t>
                      </a:r>
                    </a:p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What about the gloves?</a:t>
                      </a:r>
                    </a:p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Tori bought two pairs of gloves and two hats.</a:t>
                      </a:r>
                    </a:p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4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Mr. Nguyen has some money he wants to split between his daughters.  How much does each one get?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oldest gets twice as much as the youngest.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389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Each week, she mows a total of 120 lawns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Her weekly income from all lawns is $2620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Hilda’s rates are as follows: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Commercial lawns: $40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Residential lawns: $20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investor spent a total of $15000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investor bought a total of 360 shares.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Cody bought two pairs of gloves and four hats for $43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Tori spent $30 total.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This problem is spicy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Mr. Nguyen has three daughters.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 middle daughter gets $35 more than the youngest daughter.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There is $775 to split</a:t>
                      </a:r>
                    </a:p>
                    <a:p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434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156E077-E938-4466-8B8E-5E0A3AEE67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b="62225"/>
          <a:stretch/>
        </p:blipFill>
        <p:spPr>
          <a:xfrm>
            <a:off x="4561246" y="0"/>
            <a:ext cx="2286198" cy="1295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9F73F0-AF0C-4561-ABFE-562F443CBD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7925"/>
          <a:stretch/>
        </p:blipFill>
        <p:spPr>
          <a:xfrm>
            <a:off x="-693" y="4931"/>
            <a:ext cx="2286198" cy="14428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6D104-AAB0-40FA-B1B4-9443D22982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39" r="50000" b="12187"/>
          <a:stretch/>
        </p:blipFill>
        <p:spPr>
          <a:xfrm>
            <a:off x="-693" y="3445959"/>
            <a:ext cx="2286198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AABF49-6BD4-4FC2-BAC4-0F63EA6462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50039" b="14424"/>
          <a:stretch/>
        </p:blipFill>
        <p:spPr>
          <a:xfrm>
            <a:off x="4571406" y="3429524"/>
            <a:ext cx="2286198" cy="12186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005E10-8192-4FE5-86D1-6F592C18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985" r="50024" b="14478"/>
          <a:stretch/>
        </p:blipFill>
        <p:spPr>
          <a:xfrm>
            <a:off x="2286891" y="3429000"/>
            <a:ext cx="2285109" cy="12186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5C7687-A12F-4AF9-8C67-4CC6631FBB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62225"/>
          <a:stretch/>
        </p:blipFill>
        <p:spPr>
          <a:xfrm>
            <a:off x="2274751" y="-3361"/>
            <a:ext cx="2286198" cy="1295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4E7D3E-DCDB-46D3-A05A-988E552F62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b="62225"/>
          <a:stretch/>
        </p:blipFill>
        <p:spPr>
          <a:xfrm>
            <a:off x="6857951" y="-1046"/>
            <a:ext cx="2286198" cy="1295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7C2F2C-8773-4B0E-81A5-E6245BF625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50039" b="12187"/>
          <a:stretch/>
        </p:blipFill>
        <p:spPr>
          <a:xfrm>
            <a:off x="6858099" y="3429524"/>
            <a:ext cx="2286198" cy="1295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15DF2E-6FCA-4830-B02A-94F998BE7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42172" y="-1148423"/>
            <a:ext cx="6853072" cy="914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72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FD78-653F-4472-ADE4-7B21244B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B23FB-5DA3-4AD1-9AB1-66FB21B5A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08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Walter is selling rock candy.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much money did he have to start with? 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much money would he have after selling 22 candies?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After selling 5 candies, he has 15 dollars.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2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Flipper is filling a pool with water.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pool holds 500 gallons, so how long from the time Flipper started filling the pool will it take until the pool is full?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Question 3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 rental car company charges a flat daily rate, plus $0.15 per mile.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How much will it cost to rent the car if you drive from Seattle to Tacoma and back? </a:t>
                      </a:r>
                    </a:p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4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You and a friend are starting a pet washing </a:t>
                      </a:r>
                      <a:r>
                        <a:rPr lang="en-US" sz="1600" dirty="0" err="1"/>
                        <a:t>sevice</a:t>
                      </a:r>
                      <a:r>
                        <a:rPr lang="en-US" sz="1600" dirty="0"/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“cost” and “start with” mean different things.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How many pets do you need to wash to make $20?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5832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After selling three candies, Walter has eleven dollars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(3,11)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He started with some money in his bank account.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After six hours, there are 250 gallons in the pool.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After 10 hours, there are 370 gallons in the pool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daily rate is $19.95 and there is a charge per mile on top of that.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Seattle to Bellingham is 89 miles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Seattle to Tacoma is 33 miles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Seattle to Spokane is 280 miles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You plan to charge $5 per pet.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Supplies cost $30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705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A99B97B-B1DE-40A4-8516-380F94440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5" b="57781"/>
          <a:stretch/>
        </p:blipFill>
        <p:spPr>
          <a:xfrm>
            <a:off x="0" y="1"/>
            <a:ext cx="2286000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474CE-C00E-416F-82C9-78B4737B57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5" b="57781"/>
          <a:stretch/>
        </p:blipFill>
        <p:spPr>
          <a:xfrm>
            <a:off x="4572000" y="1"/>
            <a:ext cx="2286000" cy="1447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663987-F6DD-48C8-B67F-8CD0396BB6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3" t="50008" r="49452" b="7773"/>
          <a:stretch/>
        </p:blipFill>
        <p:spPr>
          <a:xfrm>
            <a:off x="0" y="3429000"/>
            <a:ext cx="2286000" cy="1447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6181D7-9ACD-4332-AC60-FBB6432CC6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95" t="50000" r="10" b="7781"/>
          <a:stretch/>
        </p:blipFill>
        <p:spPr>
          <a:xfrm>
            <a:off x="4572000" y="3429000"/>
            <a:ext cx="2286000" cy="144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BF08B5-F4CE-4703-AACD-C666F35E20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5" b="57781"/>
          <a:stretch/>
        </p:blipFill>
        <p:spPr>
          <a:xfrm>
            <a:off x="2286000" y="1"/>
            <a:ext cx="2286000" cy="1447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CFFC7B-1FDB-4AA2-BEF2-55AA193F15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5" t="8" r="10" b="57773"/>
          <a:stretch/>
        </p:blipFill>
        <p:spPr>
          <a:xfrm>
            <a:off x="6858000" y="1"/>
            <a:ext cx="2286000" cy="1447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F0A3AB-F7B3-4601-9762-D86C255ABF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" t="50008" r="49995" b="7773"/>
          <a:stretch/>
        </p:blipFill>
        <p:spPr>
          <a:xfrm>
            <a:off x="2286000" y="3429000"/>
            <a:ext cx="2286000" cy="144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910026-7283-40E7-899B-72BF71DC83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5" t="50008" r="10" b="7773"/>
          <a:stretch/>
        </p:blipFill>
        <p:spPr>
          <a:xfrm>
            <a:off x="6858000" y="3429000"/>
            <a:ext cx="2286000" cy="1447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138B23-DA7A-42B2-A0F4-F67896C645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33" t="21852" r="27501" b="15926"/>
          <a:stretch/>
        </p:blipFill>
        <p:spPr>
          <a:xfrm>
            <a:off x="-1" y="-2"/>
            <a:ext cx="9082357" cy="681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88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FD78-653F-4472-ADE4-7B21244B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Congruent Triangle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B23FB-5DA3-4AD1-9AB1-66FB21B5A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9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Prove these triangles are congruent.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2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Question 3</a:t>
                      </a:r>
                    </a:p>
                    <a:p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4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3A14FB9-609D-4A82-99E6-F3B11E5B7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308" y="526249"/>
            <a:ext cx="2608667" cy="2359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B8F3BC-912A-450F-9B5C-1823657EB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88" y="3882626"/>
            <a:ext cx="1974062" cy="955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D433E4-BA28-47B6-B1C4-014FA830E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150" y="3882626"/>
            <a:ext cx="1974062" cy="2838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C3C702-CD4C-42E9-8BEE-FF98EB03F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857250"/>
            <a:ext cx="2863193" cy="237195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391D03-2906-468F-B68A-7A1547E17607}"/>
              </a:ext>
            </a:extLst>
          </p:cNvPr>
          <p:cNvCxnSpPr/>
          <p:nvPr/>
        </p:nvCxnSpPr>
        <p:spPr>
          <a:xfrm>
            <a:off x="5162550" y="6334125"/>
            <a:ext cx="33242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04B5F9-DC48-49C8-B932-D240E91086F7}"/>
              </a:ext>
            </a:extLst>
          </p:cNvPr>
          <p:cNvCxnSpPr>
            <a:cxnSpLocks/>
          </p:cNvCxnSpPr>
          <p:nvPr/>
        </p:nvCxnSpPr>
        <p:spPr>
          <a:xfrm flipV="1">
            <a:off x="5162550" y="4845851"/>
            <a:ext cx="342900" cy="14859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C7325A-F6CA-45D0-A15C-07AD40B05F6C}"/>
              </a:ext>
            </a:extLst>
          </p:cNvPr>
          <p:cNvCxnSpPr>
            <a:cxnSpLocks/>
          </p:cNvCxnSpPr>
          <p:nvPr/>
        </p:nvCxnSpPr>
        <p:spPr>
          <a:xfrm flipH="1" flipV="1">
            <a:off x="8143875" y="4838519"/>
            <a:ext cx="342900" cy="14859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F078C3-3EE0-4C6E-872A-22A30375D4A3}"/>
              </a:ext>
            </a:extLst>
          </p:cNvPr>
          <p:cNvCxnSpPr>
            <a:cxnSpLocks/>
          </p:cNvCxnSpPr>
          <p:nvPr/>
        </p:nvCxnSpPr>
        <p:spPr>
          <a:xfrm flipH="1" flipV="1">
            <a:off x="5500688" y="4838519"/>
            <a:ext cx="1323974" cy="14859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BE0EFE-A699-485B-AD2D-9EE5E481FF0C}"/>
              </a:ext>
            </a:extLst>
          </p:cNvPr>
          <p:cNvCxnSpPr>
            <a:cxnSpLocks/>
          </p:cNvCxnSpPr>
          <p:nvPr/>
        </p:nvCxnSpPr>
        <p:spPr>
          <a:xfrm flipV="1">
            <a:off x="6829427" y="4828813"/>
            <a:ext cx="1323974" cy="14859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1EFF8A62-C799-4900-91DF-3547369183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308" y="6364971"/>
            <a:ext cx="286658" cy="38519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8D73C5C-2B96-4CC6-81C2-7D9F28F80B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7051" y="4390523"/>
            <a:ext cx="367281" cy="39415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F8AA825-63C1-492E-B50A-36F087B14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7740" y="6387966"/>
            <a:ext cx="353843" cy="3762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5690E5-F8E8-4228-8368-19C220DFD6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0" y="4388463"/>
            <a:ext cx="344886" cy="37623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4D81722-CB83-4385-AE9C-B9B5414227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6775" y="6407944"/>
            <a:ext cx="398634" cy="37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2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98CB069-6951-4773-B820-ABFA65604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07" y="560782"/>
            <a:ext cx="3302806" cy="829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566EB6-0BF0-448A-90EE-4E0266DF9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149" y="560782"/>
            <a:ext cx="1639456" cy="21062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B65282-D3A0-4E1C-A2F1-92F39F295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06" y="3945724"/>
            <a:ext cx="3516181" cy="23514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FEBFE7-1CE8-4C25-A678-3024D4A4D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9405" y="3850476"/>
            <a:ext cx="3584400" cy="21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87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87A8753-A07A-4C1E-9F95-34D340022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796" b="53060"/>
          <a:stretch/>
        </p:blipFill>
        <p:spPr>
          <a:xfrm>
            <a:off x="0" y="0"/>
            <a:ext cx="2295525" cy="1609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569422-D3FF-44D0-A01C-5F55A79072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88" r="8" b="53060"/>
          <a:stretch/>
        </p:blipFill>
        <p:spPr>
          <a:xfrm>
            <a:off x="4572000" y="-1"/>
            <a:ext cx="2295525" cy="1609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A66A22-1E44-425A-93BD-7E6024DFB8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4" t="50000" r="50000" b="3060"/>
          <a:stretch/>
        </p:blipFill>
        <p:spPr>
          <a:xfrm>
            <a:off x="0" y="3428999"/>
            <a:ext cx="2295525" cy="16097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81841D-9BE8-4366-86B4-18C1A18B8D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88" t="50000" r="8" b="1116"/>
          <a:stretch/>
        </p:blipFill>
        <p:spPr>
          <a:xfrm>
            <a:off x="4572000" y="3428998"/>
            <a:ext cx="2295525" cy="16764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9639B9-D3D2-471F-970A-09C8EF7D0D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796" b="56115"/>
          <a:stretch/>
        </p:blipFill>
        <p:spPr>
          <a:xfrm>
            <a:off x="2276081" y="-1"/>
            <a:ext cx="2295525" cy="15049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F1072D-0F09-43BD-A382-47DE25B225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96" b="56115"/>
          <a:stretch/>
        </p:blipFill>
        <p:spPr>
          <a:xfrm>
            <a:off x="6867525" y="-2"/>
            <a:ext cx="2295525" cy="15049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1CA99C-0D7C-4F03-B32A-8A1400668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" t="50000" r="49592" b="6115"/>
          <a:stretch/>
        </p:blipFill>
        <p:spPr>
          <a:xfrm>
            <a:off x="2304656" y="3428998"/>
            <a:ext cx="2295525" cy="1504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F4FB6C-FEC0-4D05-9657-D0B35790CE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34" t="50000" r="-638" b="6115"/>
          <a:stretch/>
        </p:blipFill>
        <p:spPr>
          <a:xfrm>
            <a:off x="6867525" y="3428997"/>
            <a:ext cx="2295525" cy="1504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166E54-A453-408A-8F90-AB9BD710DB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70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FD78-653F-4472-ADE4-7B21244B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Arcs And Sectors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B23FB-5DA3-4AD1-9AB1-66FB21B5A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Cards</a:t>
            </a:r>
          </a:p>
          <a:p>
            <a:r>
              <a:rPr lang="en-US" dirty="0"/>
              <a:t>Facts Cards</a:t>
            </a:r>
          </a:p>
          <a:p>
            <a:r>
              <a:rPr lang="en-US" dirty="0"/>
              <a:t>Answer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17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Question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Jackie is going to perform a relay handoff to Florence on a circular track. How many meters does Jackie need to run to pass the baton to Florence?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radius of the track is 51 meters.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Both runners will be running clockwise.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2</a:t>
                      </a:r>
                    </a:p>
                    <a:p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Fernanda’s car has windshield wipers.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What is the area of windshield that they clean?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 wipers overlap in the middle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The area where the wipers overlap can be measured to be 98 square inches.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Question 3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How far will a swinging child travel on this swing?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Question 4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Which shaded area is bigger?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1026" name="Picture 2" descr="Plum Wooden Double Swing Set Toy Playground Slide Game, PNG ...">
            <a:extLst>
              <a:ext uri="{FF2B5EF4-FFF2-40B4-BE49-F238E27FC236}">
                <a16:creationId xmlns:a16="http://schemas.microsoft.com/office/drawing/2014/main" id="{4CFD7D5D-0B48-4C0C-A344-B3B15076C0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2" t="677" r="24634" b="1257"/>
          <a:stretch/>
        </p:blipFill>
        <p:spPr bwMode="auto">
          <a:xfrm>
            <a:off x="2609850" y="4524374"/>
            <a:ext cx="1871034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D3D057-BB82-4787-A66A-CBCBD3BCF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028" y="4524374"/>
            <a:ext cx="2160921" cy="20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57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Facts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A third runner standing across the track from Jackie and Florence makes this measurement: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Is this an area or circumference question?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Each wiper is 21 inches in length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Each wiper travels in a path that is 110°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distance between the seat and the swing-set frame is 11 feet.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The swing traces a circular path that represents 34° of a circle.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Facts</a:t>
                      </a:r>
                    </a:p>
                    <a:p>
                      <a:endParaRPr lang="en-US" sz="160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7C36056-E04F-4E57-A48F-930B3042A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441" y="1110884"/>
            <a:ext cx="2382910" cy="1964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696D2A-F57F-42FD-B815-9E8F770D3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50" y="4056376"/>
            <a:ext cx="2424112" cy="2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72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9B2CEC-C200-4FAB-9F77-0268DB350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5278" r="50000" b="53334"/>
          <a:stretch/>
        </p:blipFill>
        <p:spPr>
          <a:xfrm>
            <a:off x="0" y="-180975"/>
            <a:ext cx="2286198" cy="1781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FBE5C-EA6C-4031-BA69-B7DE1CDD7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-5268" b="53324"/>
          <a:stretch/>
        </p:blipFill>
        <p:spPr>
          <a:xfrm>
            <a:off x="4572000" y="-180975"/>
            <a:ext cx="2286198" cy="1781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305CA1-56AD-4479-ADB5-E6F6AEB2C4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50000" b="1671"/>
          <a:stretch/>
        </p:blipFill>
        <p:spPr>
          <a:xfrm>
            <a:off x="-396" y="3429000"/>
            <a:ext cx="2286198" cy="1657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CA700E-CF78-4BA7-BBC3-4908B1CAF2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98" t="50273" r="2" b="1399"/>
          <a:stretch/>
        </p:blipFill>
        <p:spPr>
          <a:xfrm>
            <a:off x="4572000" y="3429000"/>
            <a:ext cx="2286198" cy="1657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7ED944-305A-4836-BE45-52BCD7FE67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1671"/>
          <a:stretch/>
        </p:blipFill>
        <p:spPr>
          <a:xfrm>
            <a:off x="2285406" y="-297"/>
            <a:ext cx="2286198" cy="16573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1319DE-A925-4DAF-BE21-B4A1E30CF5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5" t="-8" r="-5" b="51679"/>
          <a:stretch/>
        </p:blipFill>
        <p:spPr>
          <a:xfrm>
            <a:off x="6858000" y="-298"/>
            <a:ext cx="2286198" cy="1657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7C6443-865A-4EC7-BA93-8261ED3F8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991" r="50000" b="1680"/>
          <a:stretch/>
        </p:blipFill>
        <p:spPr>
          <a:xfrm>
            <a:off x="2285406" y="3428703"/>
            <a:ext cx="2286198" cy="16573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6D4AD9-266F-4E2A-BEF1-F3330514C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20" t="50000" r="-20" b="1671"/>
          <a:stretch/>
        </p:blipFill>
        <p:spPr>
          <a:xfrm>
            <a:off x="6857901" y="3428702"/>
            <a:ext cx="2286198" cy="1657351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2C0DDC-1D6D-437A-B102-776C2ECF6F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849792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48100368"/>
                    </a:ext>
                  </a:extLst>
                </a:gridCol>
              </a:tblGrid>
              <a:tr h="342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87617"/>
                  </a:ext>
                </a:extLst>
              </a:tr>
              <a:tr h="34290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6837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88C7304-81A0-48D2-B0CA-E6A31F0BC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42753" y="-1143248"/>
            <a:ext cx="6858000" cy="91444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29A86E-CB3D-4AC9-9AEC-062012132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399" y="1142554"/>
            <a:ext cx="1690383" cy="21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7136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1798</Words>
  <Application>Microsoft Office PowerPoint</Application>
  <PresentationFormat>On-screen Show (4:3)</PresentationFormat>
  <Paragraphs>448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1_Office Theme</vt:lpstr>
      <vt:lpstr>Office Theme</vt:lpstr>
      <vt:lpstr>Clarity</vt:lpstr>
      <vt:lpstr>2_Office Theme</vt:lpstr>
      <vt:lpstr>Templates</vt:lpstr>
      <vt:lpstr>PowerPoint Presentation</vt:lpstr>
      <vt:lpstr>PowerPoint Presentation</vt:lpstr>
      <vt:lpstr>PowerPoint Presentation</vt:lpstr>
      <vt:lpstr>Fractions</vt:lpstr>
      <vt:lpstr>PowerPoint Presentation</vt:lpstr>
      <vt:lpstr>PowerPoint Presentation</vt:lpstr>
      <vt:lpstr>PowerPoint Presentation</vt:lpstr>
      <vt:lpstr>Similarity</vt:lpstr>
      <vt:lpstr>PowerPoint Presentation</vt:lpstr>
      <vt:lpstr>PowerPoint Presentation</vt:lpstr>
      <vt:lpstr>PowerPoint Presentation</vt:lpstr>
      <vt:lpstr>Exponential Patterns</vt:lpstr>
      <vt:lpstr>PowerPoint Presentation</vt:lpstr>
      <vt:lpstr>PowerPoint Presentation</vt:lpstr>
      <vt:lpstr>PowerPoint Presentation</vt:lpstr>
      <vt:lpstr>Two Way Frequency Tables</vt:lpstr>
      <vt:lpstr>PowerPoint Presentation</vt:lpstr>
      <vt:lpstr>PowerPoint Presentation</vt:lpstr>
      <vt:lpstr>PowerPoint Presentation</vt:lpstr>
      <vt:lpstr>Systems of Equations</vt:lpstr>
      <vt:lpstr>PowerPoint Presentation</vt:lpstr>
      <vt:lpstr>PowerPoint Presentation</vt:lpstr>
      <vt:lpstr>PowerPoint Presentation</vt:lpstr>
      <vt:lpstr>Linear Patterns</vt:lpstr>
      <vt:lpstr>PowerPoint Presentation</vt:lpstr>
      <vt:lpstr>PowerPoint Presentation</vt:lpstr>
      <vt:lpstr>PowerPoint Presentation</vt:lpstr>
      <vt:lpstr>Congruent Triangle Proofs</vt:lpstr>
      <vt:lpstr>PowerPoint Presentation</vt:lpstr>
      <vt:lpstr>PowerPoint Presentation</vt:lpstr>
      <vt:lpstr>PowerPoint Presentation</vt:lpstr>
      <vt:lpstr>Arcs And Sectors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Matthews</dc:creator>
  <cp:lastModifiedBy>Chris Matthews</cp:lastModifiedBy>
  <cp:revision>6</cp:revision>
  <dcterms:created xsi:type="dcterms:W3CDTF">2021-09-20T20:21:54Z</dcterms:created>
  <dcterms:modified xsi:type="dcterms:W3CDTF">2021-09-21T15:53:53Z</dcterms:modified>
</cp:coreProperties>
</file>