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739" r:id="rId2"/>
    <p:sldId id="757" r:id="rId3"/>
    <p:sldId id="760" r:id="rId4"/>
    <p:sldId id="759" r:id="rId5"/>
    <p:sldId id="758" r:id="rId6"/>
    <p:sldId id="753" r:id="rId7"/>
    <p:sldId id="755" r:id="rId8"/>
    <p:sldId id="756" r:id="rId9"/>
    <p:sldId id="741" r:id="rId10"/>
    <p:sldId id="762" r:id="rId11"/>
    <p:sldId id="764" r:id="rId12"/>
    <p:sldId id="744" r:id="rId13"/>
    <p:sldId id="78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83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2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911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38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72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2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9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66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7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34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383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163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79F89-0D40-4069-91B6-5F6695EF5BDF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2254A02A-C5EB-4BFC-BC47-01B825682CF5}"/>
              </a:ext>
            </a:extLst>
          </p:cNvPr>
          <p:cNvGraphicFramePr>
            <a:graphicFrameLocks noGrp="1"/>
          </p:cNvGraphicFramePr>
          <p:nvPr/>
        </p:nvGraphicFramePr>
        <p:xfrm>
          <a:off x="12700" y="12700"/>
          <a:ext cx="8086750" cy="6845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7350">
                  <a:extLst>
                    <a:ext uri="{9D8B030D-6E8A-4147-A177-3AD203B41FA5}">
                      <a16:colId xmlns:a16="http://schemas.microsoft.com/office/drawing/2014/main" val="2887898328"/>
                    </a:ext>
                  </a:extLst>
                </a:gridCol>
                <a:gridCol w="1617350">
                  <a:extLst>
                    <a:ext uri="{9D8B030D-6E8A-4147-A177-3AD203B41FA5}">
                      <a16:colId xmlns:a16="http://schemas.microsoft.com/office/drawing/2014/main" val="1563353282"/>
                    </a:ext>
                  </a:extLst>
                </a:gridCol>
                <a:gridCol w="1617350">
                  <a:extLst>
                    <a:ext uri="{9D8B030D-6E8A-4147-A177-3AD203B41FA5}">
                      <a16:colId xmlns:a16="http://schemas.microsoft.com/office/drawing/2014/main" val="1571046460"/>
                    </a:ext>
                  </a:extLst>
                </a:gridCol>
                <a:gridCol w="1617350">
                  <a:extLst>
                    <a:ext uri="{9D8B030D-6E8A-4147-A177-3AD203B41FA5}">
                      <a16:colId xmlns:a16="http://schemas.microsoft.com/office/drawing/2014/main" val="874679562"/>
                    </a:ext>
                  </a:extLst>
                </a:gridCol>
                <a:gridCol w="1617350">
                  <a:extLst>
                    <a:ext uri="{9D8B030D-6E8A-4147-A177-3AD203B41FA5}">
                      <a16:colId xmlns:a16="http://schemas.microsoft.com/office/drawing/2014/main" val="946658391"/>
                    </a:ext>
                  </a:extLst>
                </a:gridCol>
              </a:tblGrid>
              <a:tr h="68453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4768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D299C50-2EEA-4577-A8AE-E6B3FB2FF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40648" y="721654"/>
            <a:ext cx="2430369" cy="1477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BFDEE5-7101-44AD-A0A6-92ED5C975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V="1">
            <a:off x="6012656" y="4672127"/>
            <a:ext cx="2442095" cy="1451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B4B185-A34A-4A85-A484-B60CE9C94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792725" y="711393"/>
            <a:ext cx="2462618" cy="1465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29D022-5491-40B1-8E49-B3CF94E05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405363" y="720945"/>
            <a:ext cx="2398120" cy="14541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BD2691-0DD6-42A2-94E7-B80ED3ABD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453865" y="700038"/>
            <a:ext cx="2406916" cy="14541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29B8CC-CF4B-4B2E-AB14-DD02900F9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 flipV="1">
            <a:off x="1226011" y="4682387"/>
            <a:ext cx="2450890" cy="14306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993FA3-3526-42F2-8037-78EC2EB80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 flipV="1">
            <a:off x="4466422" y="4740140"/>
            <a:ext cx="2398120" cy="14541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AC6DB0-B952-413F-8D0D-7A772AE049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 flipV="1">
            <a:off x="2845286" y="4676195"/>
            <a:ext cx="2421575" cy="1451186"/>
          </a:xfrm>
          <a:prstGeom prst="rect">
            <a:avLst/>
          </a:prstGeom>
        </p:spPr>
      </p:pic>
      <p:pic>
        <p:nvPicPr>
          <p:cNvPr id="6146" name="Picture 2" descr="Which%2Bknight%2Bwill%2Bwin%2Beach%2Bjoust%253F BD Renaissance Font">
            <a:extLst>
              <a:ext uri="{FF2B5EF4-FFF2-40B4-BE49-F238E27FC236}">
                <a16:creationId xmlns:a16="http://schemas.microsoft.com/office/drawing/2014/main" id="{94744A2A-B2D7-4D35-8B93-7E7BE55133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02" b="31901"/>
          <a:stretch/>
        </p:blipFill>
        <p:spPr bwMode="auto">
          <a:xfrm rot="5400000">
            <a:off x="5241641" y="3088953"/>
            <a:ext cx="6858000" cy="68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vs. BD Renaissance Font">
            <a:extLst>
              <a:ext uri="{FF2B5EF4-FFF2-40B4-BE49-F238E27FC236}">
                <a16:creationId xmlns:a16="http://schemas.microsoft.com/office/drawing/2014/main" id="{9D57FFB6-7577-4D5A-9D96-AA91AD3B8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7" t="30377" r="41233" b="30630"/>
          <a:stretch/>
        </p:blipFill>
        <p:spPr bwMode="auto">
          <a:xfrm rot="5400000">
            <a:off x="6811443" y="3228124"/>
            <a:ext cx="844519" cy="4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vs. BD Renaissance Font">
            <a:extLst>
              <a:ext uri="{FF2B5EF4-FFF2-40B4-BE49-F238E27FC236}">
                <a16:creationId xmlns:a16="http://schemas.microsoft.com/office/drawing/2014/main" id="{A378398E-1B31-41BE-831D-5DFCE4D20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7" t="30377" r="41233" b="30630"/>
          <a:stretch/>
        </p:blipFill>
        <p:spPr bwMode="auto">
          <a:xfrm rot="5400000">
            <a:off x="5220105" y="3228123"/>
            <a:ext cx="844519" cy="4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vs. BD Renaissance Font">
            <a:extLst>
              <a:ext uri="{FF2B5EF4-FFF2-40B4-BE49-F238E27FC236}">
                <a16:creationId xmlns:a16="http://schemas.microsoft.com/office/drawing/2014/main" id="{DC2734AA-0988-438C-9EA1-2879C4B51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7" t="30377" r="41233" b="30630"/>
          <a:stretch/>
        </p:blipFill>
        <p:spPr bwMode="auto">
          <a:xfrm rot="5400000">
            <a:off x="3633815" y="3258133"/>
            <a:ext cx="844519" cy="4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vs. BD Renaissance Font">
            <a:extLst>
              <a:ext uri="{FF2B5EF4-FFF2-40B4-BE49-F238E27FC236}">
                <a16:creationId xmlns:a16="http://schemas.microsoft.com/office/drawing/2014/main" id="{7A87846A-1CB0-460C-81B6-10A00FBFCA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7" t="30377" r="41233" b="30630"/>
          <a:stretch/>
        </p:blipFill>
        <p:spPr bwMode="auto">
          <a:xfrm rot="5400000">
            <a:off x="2045001" y="3242932"/>
            <a:ext cx="844519" cy="4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vs. BD Renaissance Font">
            <a:extLst>
              <a:ext uri="{FF2B5EF4-FFF2-40B4-BE49-F238E27FC236}">
                <a16:creationId xmlns:a16="http://schemas.microsoft.com/office/drawing/2014/main" id="{04EFFC76-F36E-4F09-891D-7FE75E5495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7" t="30377" r="41233" b="30630"/>
          <a:stretch/>
        </p:blipFill>
        <p:spPr bwMode="auto">
          <a:xfrm rot="5400000">
            <a:off x="453663" y="3228122"/>
            <a:ext cx="844519" cy="4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240417-42A9-4CB7-BB1D-3C4AAE257DDE}"/>
              </a:ext>
            </a:extLst>
          </p:cNvPr>
          <p:cNvSpPr txBox="1"/>
          <p:nvPr/>
        </p:nvSpPr>
        <p:spPr>
          <a:xfrm rot="5400000">
            <a:off x="6393644" y="1772733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701BDD-DF73-411D-A5F0-A5EA1DFD67F4}"/>
              </a:ext>
            </a:extLst>
          </p:cNvPr>
          <p:cNvSpPr txBox="1"/>
          <p:nvPr/>
        </p:nvSpPr>
        <p:spPr>
          <a:xfrm rot="5400000">
            <a:off x="6350425" y="4588084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Minimum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9BAAB24-F410-4A9D-8997-6F11E5064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1164" y="662309"/>
            <a:ext cx="2442095" cy="145118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9E3033C-F9EB-4775-A031-DC855DA62632}"/>
              </a:ext>
            </a:extLst>
          </p:cNvPr>
          <p:cNvSpPr txBox="1"/>
          <p:nvPr/>
        </p:nvSpPr>
        <p:spPr>
          <a:xfrm rot="5400000">
            <a:off x="3263673" y="1739063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D6C0DBF-72F7-45A5-A052-499A82711768}"/>
              </a:ext>
            </a:extLst>
          </p:cNvPr>
          <p:cNvSpPr txBox="1"/>
          <p:nvPr/>
        </p:nvSpPr>
        <p:spPr>
          <a:xfrm rot="5400000">
            <a:off x="3177912" y="4588084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Median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A5CA79-68F4-4563-9823-CEBDC69ACDF0}"/>
              </a:ext>
            </a:extLst>
          </p:cNvPr>
          <p:cNvSpPr txBox="1"/>
          <p:nvPr/>
        </p:nvSpPr>
        <p:spPr>
          <a:xfrm rot="5400000">
            <a:off x="1590907" y="1746799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CEACDAA-9951-4A3C-A61F-0F923941E5DD}"/>
              </a:ext>
            </a:extLst>
          </p:cNvPr>
          <p:cNvSpPr txBox="1"/>
          <p:nvPr/>
        </p:nvSpPr>
        <p:spPr>
          <a:xfrm rot="5400000">
            <a:off x="1590906" y="4610618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2403CD-7994-4CEE-8D9E-A5F3E4B42CB0}"/>
              </a:ext>
            </a:extLst>
          </p:cNvPr>
          <p:cNvSpPr txBox="1"/>
          <p:nvPr/>
        </p:nvSpPr>
        <p:spPr>
          <a:xfrm rot="5400000">
            <a:off x="4830105" y="183416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Outlier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CB4538-B23D-447B-BB42-D8BD97B8B889}"/>
              </a:ext>
            </a:extLst>
          </p:cNvPr>
          <p:cNvSpPr txBox="1"/>
          <p:nvPr/>
        </p:nvSpPr>
        <p:spPr>
          <a:xfrm rot="5400000">
            <a:off x="4852629" y="4677073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Range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A76EA34-8C88-4793-8459-024AD47E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 flipV="1">
            <a:off x="-415122" y="4670660"/>
            <a:ext cx="2462618" cy="146584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383E7B0-B143-4431-B32F-E753AD648A87}"/>
              </a:ext>
            </a:extLst>
          </p:cNvPr>
          <p:cNvSpPr txBox="1"/>
          <p:nvPr/>
        </p:nvSpPr>
        <p:spPr>
          <a:xfrm rot="5400000">
            <a:off x="36819" y="1834163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D828EDB-485F-4420-84CC-B36BC3AC05A3}"/>
              </a:ext>
            </a:extLst>
          </p:cNvPr>
          <p:cNvSpPr txBox="1"/>
          <p:nvPr/>
        </p:nvSpPr>
        <p:spPr>
          <a:xfrm rot="5400000">
            <a:off x="-134232" y="4589687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Median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C539E79-8CE5-4B3A-9CCD-9D80E31FC6C9}"/>
              </a:ext>
            </a:extLst>
          </p:cNvPr>
          <p:cNvSpPr/>
          <p:nvPr/>
        </p:nvSpPr>
        <p:spPr>
          <a:xfrm>
            <a:off x="9448800" y="304801"/>
            <a:ext cx="3079920" cy="1600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Green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Green</a:t>
            </a:r>
          </a:p>
        </p:txBody>
      </p:sp>
    </p:spTree>
    <p:extLst>
      <p:ext uri="{BB962C8B-B14F-4D97-AF65-F5344CB8AC3E}">
        <p14:creationId xmlns:p14="http://schemas.microsoft.com/office/powerpoint/2010/main" val="2710785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5805A-DBE5-4904-9C08-CADEDC075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88207" cy="2423107"/>
          </a:xfrm>
          <a:prstGeom prst="rect">
            <a:avLst/>
          </a:prstGeom>
        </p:spPr>
      </p:pic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E1E2C58C-E4CC-4E55-8805-9C824F940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/>
          <a:stretch/>
        </p:blipFill>
        <p:spPr bwMode="auto">
          <a:xfrm>
            <a:off x="2555447" y="297515"/>
            <a:ext cx="1991154" cy="25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318F2-511B-4AEC-94C0-68471FCE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058"/>
          <a:stretch/>
        </p:blipFill>
        <p:spPr>
          <a:xfrm>
            <a:off x="6728642" y="1752600"/>
            <a:ext cx="2415358" cy="2358119"/>
          </a:xfrm>
          <a:prstGeom prst="rect">
            <a:avLst/>
          </a:prstGeom>
        </p:spPr>
      </p:pic>
      <p:pic>
        <p:nvPicPr>
          <p:cNvPr id="4102" name="Picture 6" descr="The%2BMarket BD Renaissance Font">
            <a:extLst>
              <a:ext uri="{FF2B5EF4-FFF2-40B4-BE49-F238E27FC236}">
                <a16:creationId xmlns:a16="http://schemas.microsoft.com/office/drawing/2014/main" id="{0E86D6F8-5387-453D-9875-80E7F55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8797"/>
            <a:ext cx="4391025" cy="12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D7D3A-75AC-449B-9939-C47A7C4F33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59" r="3663"/>
          <a:stretch/>
        </p:blipFill>
        <p:spPr>
          <a:xfrm>
            <a:off x="4419600" y="1280105"/>
            <a:ext cx="2232842" cy="228600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FF897E2-EBFA-49E2-8F0B-D9C4ADFBB06F}"/>
              </a:ext>
            </a:extLst>
          </p:cNvPr>
          <p:cNvSpPr/>
          <p:nvPr/>
        </p:nvSpPr>
        <p:spPr>
          <a:xfrm>
            <a:off x="76200" y="2133600"/>
            <a:ext cx="1974300" cy="1905000"/>
          </a:xfrm>
          <a:prstGeom prst="ellipse">
            <a:avLst/>
          </a:prstGeom>
          <a:solidFill>
            <a:srgbClr val="00A2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Table 6">
            <a:extLst>
              <a:ext uri="{FF2B5EF4-FFF2-40B4-BE49-F238E27FC236}">
                <a16:creationId xmlns:a16="http://schemas.microsoft.com/office/drawing/2014/main" id="{CF11206F-FF73-4DD2-9754-F0105D014F44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4109720"/>
          <a:ext cx="8763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4022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25430522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412768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42512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6729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4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328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20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7983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9C8B860-A9AC-4E5F-BEAF-2993F8F31A3A}"/>
              </a:ext>
            </a:extLst>
          </p:cNvPr>
          <p:cNvSpPr txBox="1"/>
          <p:nvPr/>
        </p:nvSpPr>
        <p:spPr>
          <a:xfrm>
            <a:off x="101201" y="3462521"/>
            <a:ext cx="5723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Yearly Rainfall, New Orleans Louisiana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C998A1-B9E4-406A-9D34-8086DB20082D}"/>
              </a:ext>
            </a:extLst>
          </p:cNvPr>
          <p:cNvSpPr txBox="1"/>
          <p:nvPr/>
        </p:nvSpPr>
        <p:spPr>
          <a:xfrm>
            <a:off x="4800600" y="5150133"/>
            <a:ext cx="415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*For reference: Seattle gets about 38 inches of rain per year.</a:t>
            </a:r>
          </a:p>
        </p:txBody>
      </p:sp>
    </p:spTree>
    <p:extLst>
      <p:ext uri="{BB962C8B-B14F-4D97-AF65-F5344CB8AC3E}">
        <p14:creationId xmlns:p14="http://schemas.microsoft.com/office/powerpoint/2010/main" val="272949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5805A-DBE5-4904-9C08-CADEDC075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88207" cy="242310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FE17711-5313-45A5-B735-926290A4194B}"/>
              </a:ext>
            </a:extLst>
          </p:cNvPr>
          <p:cNvSpPr/>
          <p:nvPr/>
        </p:nvSpPr>
        <p:spPr>
          <a:xfrm>
            <a:off x="76200" y="2133600"/>
            <a:ext cx="1974300" cy="1905000"/>
          </a:xfrm>
          <a:prstGeom prst="ellipse">
            <a:avLst/>
          </a:prstGeom>
          <a:solidFill>
            <a:srgbClr val="A34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E1E2C58C-E4CC-4E55-8805-9C824F940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/>
          <a:stretch/>
        </p:blipFill>
        <p:spPr bwMode="auto">
          <a:xfrm>
            <a:off x="2555447" y="297515"/>
            <a:ext cx="1991154" cy="25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318F2-511B-4AEC-94C0-68471FCE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058"/>
          <a:stretch/>
        </p:blipFill>
        <p:spPr>
          <a:xfrm>
            <a:off x="6728642" y="1752600"/>
            <a:ext cx="2415358" cy="2358119"/>
          </a:xfrm>
          <a:prstGeom prst="rect">
            <a:avLst/>
          </a:prstGeom>
        </p:spPr>
      </p:pic>
      <p:pic>
        <p:nvPicPr>
          <p:cNvPr id="4102" name="Picture 6" descr="The%2BMarket BD Renaissance Font">
            <a:extLst>
              <a:ext uri="{FF2B5EF4-FFF2-40B4-BE49-F238E27FC236}">
                <a16:creationId xmlns:a16="http://schemas.microsoft.com/office/drawing/2014/main" id="{0E86D6F8-5387-453D-9875-80E7F55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8797"/>
            <a:ext cx="4391025" cy="12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D7D3A-75AC-449B-9939-C47A7C4F33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59" r="3663"/>
          <a:stretch/>
        </p:blipFill>
        <p:spPr>
          <a:xfrm>
            <a:off x="4419600" y="1280105"/>
            <a:ext cx="2232842" cy="2286001"/>
          </a:xfrm>
          <a:prstGeom prst="rect">
            <a:avLst/>
          </a:prstGeom>
        </p:spPr>
      </p:pic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A80ABEC2-D13D-4554-AEA7-0F501F3F77AA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4114800"/>
          <a:ext cx="8763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4022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25430522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412768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42512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6729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4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328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20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798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343DE92-CA29-447F-9EE6-C03BC8420FC9}"/>
              </a:ext>
            </a:extLst>
          </p:cNvPr>
          <p:cNvSpPr txBox="1"/>
          <p:nvPr/>
        </p:nvSpPr>
        <p:spPr>
          <a:xfrm>
            <a:off x="101201" y="3462521"/>
            <a:ext cx="5336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USA Flu Deaths by year (in 1,000s)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CC453D-754D-4E14-A04F-EC56229033A3}"/>
              </a:ext>
            </a:extLst>
          </p:cNvPr>
          <p:cNvSpPr txBox="1"/>
          <p:nvPr/>
        </p:nvSpPr>
        <p:spPr>
          <a:xfrm>
            <a:off x="4800600" y="5150133"/>
            <a:ext cx="415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*Even though this data is measured in 1000’s, please treat these numbers as two digit numbers, for the sake of this exercise.</a:t>
            </a:r>
          </a:p>
        </p:txBody>
      </p:sp>
    </p:spTree>
    <p:extLst>
      <p:ext uri="{BB962C8B-B14F-4D97-AF65-F5344CB8AC3E}">
        <p14:creationId xmlns:p14="http://schemas.microsoft.com/office/powerpoint/2010/main" val="395166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5805A-DBE5-4904-9C08-CADEDC075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88207" cy="2423107"/>
          </a:xfrm>
          <a:prstGeom prst="rect">
            <a:avLst/>
          </a:prstGeom>
        </p:spPr>
      </p:pic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E1E2C58C-E4CC-4E55-8805-9C824F940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/>
          <a:stretch/>
        </p:blipFill>
        <p:spPr bwMode="auto">
          <a:xfrm>
            <a:off x="2555447" y="297515"/>
            <a:ext cx="1991154" cy="25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318F2-511B-4AEC-94C0-68471FCE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058"/>
          <a:stretch/>
        </p:blipFill>
        <p:spPr>
          <a:xfrm>
            <a:off x="6728642" y="1752600"/>
            <a:ext cx="2415358" cy="2358119"/>
          </a:xfrm>
          <a:prstGeom prst="rect">
            <a:avLst/>
          </a:prstGeom>
        </p:spPr>
      </p:pic>
      <p:pic>
        <p:nvPicPr>
          <p:cNvPr id="4102" name="Picture 6" descr="The%2BMarket BD Renaissance Font">
            <a:extLst>
              <a:ext uri="{FF2B5EF4-FFF2-40B4-BE49-F238E27FC236}">
                <a16:creationId xmlns:a16="http://schemas.microsoft.com/office/drawing/2014/main" id="{0E86D6F8-5387-453D-9875-80E7F55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8797"/>
            <a:ext cx="4391025" cy="12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D7D3A-75AC-449B-9939-C47A7C4F33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59" r="3663"/>
          <a:stretch/>
        </p:blipFill>
        <p:spPr>
          <a:xfrm>
            <a:off x="4419600" y="1280105"/>
            <a:ext cx="2232842" cy="228600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8078F42-977D-4186-8BD2-3FF97A27195C}"/>
              </a:ext>
            </a:extLst>
          </p:cNvPr>
          <p:cNvSpPr/>
          <p:nvPr/>
        </p:nvSpPr>
        <p:spPr>
          <a:xfrm>
            <a:off x="76200" y="2133600"/>
            <a:ext cx="1974300" cy="1905000"/>
          </a:xfrm>
          <a:prstGeom prst="ellipse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4" name="Table 6">
            <a:extLst>
              <a:ext uri="{FF2B5EF4-FFF2-40B4-BE49-F238E27FC236}">
                <a16:creationId xmlns:a16="http://schemas.microsoft.com/office/drawing/2014/main" id="{2F5F5CAD-0A41-4B57-9267-A2778106D84B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4109720"/>
          <a:ext cx="3810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4022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254305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George Washington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John Adams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Thomas Jefferson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James 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8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James Monroe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John Q Adams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Andrew Jackson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37983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591527A-E3E9-47CA-9D59-A3DA1C6504A8}"/>
              </a:ext>
            </a:extLst>
          </p:cNvPr>
          <p:cNvSpPr txBox="1"/>
          <p:nvPr/>
        </p:nvSpPr>
        <p:spPr>
          <a:xfrm>
            <a:off x="101201" y="3462521"/>
            <a:ext cx="5845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Ages of Presidents on First day in office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039BD7-FC52-4D9B-9AEE-E765341875D1}"/>
              </a:ext>
            </a:extLst>
          </p:cNvPr>
          <p:cNvSpPr txBox="1"/>
          <p:nvPr/>
        </p:nvSpPr>
        <p:spPr>
          <a:xfrm>
            <a:off x="4652192" y="4256308"/>
            <a:ext cx="4152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*For reference: Donald Trump was 70 years old when he was elected (Oldest first term president).  Barack Obama was 47 (fifth youngest first term president).</a:t>
            </a:r>
          </a:p>
        </p:txBody>
      </p:sp>
    </p:spTree>
    <p:extLst>
      <p:ext uri="{BB962C8B-B14F-4D97-AF65-F5344CB8AC3E}">
        <p14:creationId xmlns:p14="http://schemas.microsoft.com/office/powerpoint/2010/main" val="1840015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5805A-DBE5-4904-9C08-CADEDC075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88207" cy="2423107"/>
          </a:xfrm>
          <a:prstGeom prst="rect">
            <a:avLst/>
          </a:prstGeom>
        </p:spPr>
      </p:pic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E1E2C58C-E4CC-4E55-8805-9C824F940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/>
          <a:stretch/>
        </p:blipFill>
        <p:spPr bwMode="auto">
          <a:xfrm>
            <a:off x="2555447" y="297515"/>
            <a:ext cx="1991154" cy="25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318F2-511B-4AEC-94C0-68471FCE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058"/>
          <a:stretch/>
        </p:blipFill>
        <p:spPr>
          <a:xfrm>
            <a:off x="6728642" y="1752600"/>
            <a:ext cx="2415358" cy="2358119"/>
          </a:xfrm>
          <a:prstGeom prst="rect">
            <a:avLst/>
          </a:prstGeom>
        </p:spPr>
      </p:pic>
      <p:pic>
        <p:nvPicPr>
          <p:cNvPr id="4102" name="Picture 6" descr="The%2BMarket BD Renaissance Font">
            <a:extLst>
              <a:ext uri="{FF2B5EF4-FFF2-40B4-BE49-F238E27FC236}">
                <a16:creationId xmlns:a16="http://schemas.microsoft.com/office/drawing/2014/main" id="{0E86D6F8-5387-453D-9875-80E7F55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8797"/>
            <a:ext cx="4391025" cy="12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D7D3A-75AC-449B-9939-C47A7C4F33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59" r="3663"/>
          <a:stretch/>
        </p:blipFill>
        <p:spPr>
          <a:xfrm>
            <a:off x="4419600" y="1280105"/>
            <a:ext cx="2232842" cy="228600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6C51618-880F-4C2B-BF1C-202A95E9A86B}"/>
              </a:ext>
            </a:extLst>
          </p:cNvPr>
          <p:cNvSpPr/>
          <p:nvPr/>
        </p:nvSpPr>
        <p:spPr>
          <a:xfrm>
            <a:off x="76200" y="2133600"/>
            <a:ext cx="1974300" cy="1905000"/>
          </a:xfrm>
          <a:prstGeom prst="ellipse">
            <a:avLst/>
          </a:prstGeom>
          <a:solidFill>
            <a:srgbClr val="22B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B105BFD8-BA6D-407B-876F-2CC4DDB95B99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4109720"/>
          <a:ext cx="8763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4022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25430522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412768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42512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6729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Vincent Askew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Gary Payton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Frank Brickowski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Sam Perkins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Sherell 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Scheffler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Hershey Hawkins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Detlef Schrempf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8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Ervin Johnson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Eric Snow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Shawn Kemp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David Wingate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Nate McMillan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7983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880B021-B2FA-402A-A643-457CD4011D00}"/>
              </a:ext>
            </a:extLst>
          </p:cNvPr>
          <p:cNvSpPr txBox="1"/>
          <p:nvPr/>
        </p:nvSpPr>
        <p:spPr>
          <a:xfrm>
            <a:off x="101201" y="3462521"/>
            <a:ext cx="6534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Height: 1995 Seattle Supersonics (in inches)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588311-8290-4EC7-B675-3D0539D23129}"/>
              </a:ext>
            </a:extLst>
          </p:cNvPr>
          <p:cNvSpPr txBox="1"/>
          <p:nvPr/>
        </p:nvSpPr>
        <p:spPr>
          <a:xfrm>
            <a:off x="4752975" y="6399179"/>
            <a:ext cx="415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*1995 Western Conference Champions</a:t>
            </a:r>
          </a:p>
        </p:txBody>
      </p:sp>
    </p:spTree>
    <p:extLst>
      <p:ext uri="{BB962C8B-B14F-4D97-AF65-F5344CB8AC3E}">
        <p14:creationId xmlns:p14="http://schemas.microsoft.com/office/powerpoint/2010/main" val="2175768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5805A-DBE5-4904-9C08-CADEDC075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88207" cy="2423107"/>
          </a:xfrm>
          <a:prstGeom prst="rect">
            <a:avLst/>
          </a:prstGeom>
        </p:spPr>
      </p:pic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E1E2C58C-E4CC-4E55-8805-9C824F940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/>
          <a:stretch/>
        </p:blipFill>
        <p:spPr bwMode="auto">
          <a:xfrm>
            <a:off x="2555447" y="297515"/>
            <a:ext cx="1991154" cy="25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318F2-511B-4AEC-94C0-68471FCE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058"/>
          <a:stretch/>
        </p:blipFill>
        <p:spPr>
          <a:xfrm>
            <a:off x="6728642" y="1752600"/>
            <a:ext cx="2415358" cy="2358119"/>
          </a:xfrm>
          <a:prstGeom prst="rect">
            <a:avLst/>
          </a:prstGeom>
        </p:spPr>
      </p:pic>
      <p:pic>
        <p:nvPicPr>
          <p:cNvPr id="4102" name="Picture 6" descr="The%2BMarket BD Renaissance Font">
            <a:extLst>
              <a:ext uri="{FF2B5EF4-FFF2-40B4-BE49-F238E27FC236}">
                <a16:creationId xmlns:a16="http://schemas.microsoft.com/office/drawing/2014/main" id="{0E86D6F8-5387-453D-9875-80E7F55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8797"/>
            <a:ext cx="4391025" cy="12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D7D3A-75AC-449B-9939-C47A7C4F33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59" r="3663"/>
          <a:stretch/>
        </p:blipFill>
        <p:spPr>
          <a:xfrm>
            <a:off x="4419600" y="1280105"/>
            <a:ext cx="2232842" cy="228600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981DBDE-69A6-4508-8DB4-0B08AEDAF8A8}"/>
              </a:ext>
            </a:extLst>
          </p:cNvPr>
          <p:cNvSpPr/>
          <p:nvPr/>
        </p:nvSpPr>
        <p:spPr>
          <a:xfrm>
            <a:off x="76200" y="2133600"/>
            <a:ext cx="1974300" cy="1905000"/>
          </a:xfrm>
          <a:prstGeom prst="ellipse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Table 6">
            <a:extLst>
              <a:ext uri="{FF2B5EF4-FFF2-40B4-BE49-F238E27FC236}">
                <a16:creationId xmlns:a16="http://schemas.microsoft.com/office/drawing/2014/main" id="{1220EBEB-BF13-4C8D-8FB5-E182E2829C3E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4109720"/>
          <a:ext cx="8763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4022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25430522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412768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42512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6729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Barbados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Antigua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Dominican Rep.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8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Jamaica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Saint Vincent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Bahamas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Trinidad/ </a:t>
                      </a:r>
                      <a:r>
                        <a:rPr lang="en-US" dirty="0" err="1"/>
                        <a:t>Tobego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Saint Lucia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Haiti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7983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64C4C190-1846-4827-9779-03F2E7017198}"/>
              </a:ext>
            </a:extLst>
          </p:cNvPr>
          <p:cNvSpPr txBox="1"/>
          <p:nvPr/>
        </p:nvSpPr>
        <p:spPr>
          <a:xfrm>
            <a:off x="101201" y="3462521"/>
            <a:ext cx="4387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Life Expectancy (N. America) </a:t>
            </a:r>
          </a:p>
        </p:txBody>
      </p:sp>
    </p:spTree>
    <p:extLst>
      <p:ext uri="{BB962C8B-B14F-4D97-AF65-F5344CB8AC3E}">
        <p14:creationId xmlns:p14="http://schemas.microsoft.com/office/powerpoint/2010/main" val="1442958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5805A-DBE5-4904-9C08-CADEDC075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88207" cy="2423107"/>
          </a:xfrm>
          <a:prstGeom prst="rect">
            <a:avLst/>
          </a:prstGeom>
        </p:spPr>
      </p:pic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E1E2C58C-E4CC-4E55-8805-9C824F940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/>
          <a:stretch/>
        </p:blipFill>
        <p:spPr bwMode="auto">
          <a:xfrm>
            <a:off x="2555447" y="297515"/>
            <a:ext cx="1991154" cy="25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318F2-511B-4AEC-94C0-68471FCE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058"/>
          <a:stretch/>
        </p:blipFill>
        <p:spPr>
          <a:xfrm>
            <a:off x="6728642" y="1752600"/>
            <a:ext cx="2415358" cy="2358119"/>
          </a:xfrm>
          <a:prstGeom prst="rect">
            <a:avLst/>
          </a:prstGeom>
        </p:spPr>
      </p:pic>
      <p:pic>
        <p:nvPicPr>
          <p:cNvPr id="4102" name="Picture 6" descr="The%2BMarket BD Renaissance Font">
            <a:extLst>
              <a:ext uri="{FF2B5EF4-FFF2-40B4-BE49-F238E27FC236}">
                <a16:creationId xmlns:a16="http://schemas.microsoft.com/office/drawing/2014/main" id="{0E86D6F8-5387-453D-9875-80E7F55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8797"/>
            <a:ext cx="4391025" cy="12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D7D3A-75AC-449B-9939-C47A7C4F33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59" r="3663"/>
          <a:stretch/>
        </p:blipFill>
        <p:spPr>
          <a:xfrm>
            <a:off x="4419600" y="1280105"/>
            <a:ext cx="2232842" cy="228600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42C7C09-520B-4AB0-9EA4-C5A71112F84C}"/>
              </a:ext>
            </a:extLst>
          </p:cNvPr>
          <p:cNvSpPr/>
          <p:nvPr/>
        </p:nvSpPr>
        <p:spPr>
          <a:xfrm>
            <a:off x="76200" y="2133600"/>
            <a:ext cx="1974300" cy="19050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D5DA4D9D-52BA-4983-B3DB-C3071AC520EF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4109720"/>
          <a:ext cx="8763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4022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25430522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412768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42512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6729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Uraguay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Venezuela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Suriname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8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Guyana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Columbia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7983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8D5D143-8329-4239-B247-7B763D598F97}"/>
              </a:ext>
            </a:extLst>
          </p:cNvPr>
          <p:cNvSpPr txBox="1"/>
          <p:nvPr/>
        </p:nvSpPr>
        <p:spPr>
          <a:xfrm>
            <a:off x="101201" y="3462521"/>
            <a:ext cx="4318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Life Expectancy (S. America)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BA77AF-3807-47AD-A2EB-A78D9C6623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151" t="45653" r="54826" b="38308"/>
          <a:stretch/>
        </p:blipFill>
        <p:spPr>
          <a:xfrm>
            <a:off x="62274" y="2133600"/>
            <a:ext cx="1995126" cy="19189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28428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5805A-DBE5-4904-9C08-CADEDC075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88207" cy="2423107"/>
          </a:xfrm>
          <a:prstGeom prst="rect">
            <a:avLst/>
          </a:prstGeom>
        </p:spPr>
      </p:pic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E1E2C58C-E4CC-4E55-8805-9C824F940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6"/>
          <a:stretch/>
        </p:blipFill>
        <p:spPr bwMode="auto">
          <a:xfrm>
            <a:off x="2555447" y="297515"/>
            <a:ext cx="1991154" cy="25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318F2-511B-4AEC-94C0-68471FCE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058"/>
          <a:stretch/>
        </p:blipFill>
        <p:spPr>
          <a:xfrm>
            <a:off x="6728642" y="1752600"/>
            <a:ext cx="2415358" cy="2358119"/>
          </a:xfrm>
          <a:prstGeom prst="rect">
            <a:avLst/>
          </a:prstGeom>
        </p:spPr>
      </p:pic>
      <p:pic>
        <p:nvPicPr>
          <p:cNvPr id="4102" name="Picture 6" descr="The%2BMarket BD Renaissance Font">
            <a:extLst>
              <a:ext uri="{FF2B5EF4-FFF2-40B4-BE49-F238E27FC236}">
                <a16:creationId xmlns:a16="http://schemas.microsoft.com/office/drawing/2014/main" id="{0E86D6F8-5387-453D-9875-80E7F55C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8797"/>
            <a:ext cx="4391025" cy="120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D7D3A-75AC-449B-9939-C47A7C4F33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59" r="3663"/>
          <a:stretch/>
        </p:blipFill>
        <p:spPr>
          <a:xfrm>
            <a:off x="4419600" y="1280105"/>
            <a:ext cx="2232842" cy="228600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980C57D-3D36-4FB3-8AE6-CC67C230059D}"/>
              </a:ext>
            </a:extLst>
          </p:cNvPr>
          <p:cNvSpPr/>
          <p:nvPr/>
        </p:nvSpPr>
        <p:spPr>
          <a:xfrm>
            <a:off x="76200" y="2133600"/>
            <a:ext cx="1974300" cy="1905000"/>
          </a:xfrm>
          <a:prstGeom prst="ellipse">
            <a:avLst/>
          </a:prstGeom>
          <a:solidFill>
            <a:srgbClr val="FF7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E6709FB2-DF36-4546-A3BC-5C00D72EC950}"/>
              </a:ext>
            </a:extLst>
          </p:cNvPr>
          <p:cNvGraphicFramePr>
            <a:graphicFrameLocks noGrp="1"/>
          </p:cNvGraphicFramePr>
          <p:nvPr/>
        </p:nvGraphicFramePr>
        <p:xfrm>
          <a:off x="190500" y="4109720"/>
          <a:ext cx="38100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4022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4254305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8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7983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9FFE0C2-8500-424E-8957-0DE5241A4DA9}"/>
              </a:ext>
            </a:extLst>
          </p:cNvPr>
          <p:cNvSpPr txBox="1"/>
          <p:nvPr/>
        </p:nvSpPr>
        <p:spPr>
          <a:xfrm>
            <a:off x="101201" y="3048000"/>
            <a:ext cx="52407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 of players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Active Roster, Cleveland Browns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35F2DC-2905-49C3-8D5E-DF5BD0620EA5}"/>
              </a:ext>
            </a:extLst>
          </p:cNvPr>
          <p:cNvSpPr txBox="1"/>
          <p:nvPr/>
        </p:nvSpPr>
        <p:spPr>
          <a:xfrm>
            <a:off x="4652192" y="4320113"/>
            <a:ext cx="4152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*Guess what it’s going to be in 2020…</a:t>
            </a:r>
          </a:p>
        </p:txBody>
      </p:sp>
    </p:spTree>
    <p:extLst>
      <p:ext uri="{BB962C8B-B14F-4D97-AF65-F5344CB8AC3E}">
        <p14:creationId xmlns:p14="http://schemas.microsoft.com/office/powerpoint/2010/main" val="216996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Find%2Bthe%2Barrows%2Bthat%2Bare%2Bleft BD Renaissance Font">
            <a:extLst>
              <a:ext uri="{FF2B5EF4-FFF2-40B4-BE49-F238E27FC236}">
                <a16:creationId xmlns:a16="http://schemas.microsoft.com/office/drawing/2014/main" id="{3BA1E3EB-2FDF-4129-86F3-3C2FAF7D1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96" r="43486" b="29999"/>
          <a:stretch/>
        </p:blipFill>
        <p:spPr bwMode="auto">
          <a:xfrm>
            <a:off x="775606" y="5455854"/>
            <a:ext cx="4405994" cy="79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archery arrow">
            <a:extLst>
              <a:ext uri="{FF2B5EF4-FFF2-40B4-BE49-F238E27FC236}">
                <a16:creationId xmlns:a16="http://schemas.microsoft.com/office/drawing/2014/main" id="{871DA630-CC57-4A57-B1DD-B9CF7D673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01010" y="-168393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archery arrow">
            <a:extLst>
              <a:ext uri="{FF2B5EF4-FFF2-40B4-BE49-F238E27FC236}">
                <a16:creationId xmlns:a16="http://schemas.microsoft.com/office/drawing/2014/main" id="{58C6CD67-E708-42BF-8A89-83FB12BF8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01010" y="571763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rchery arrow">
            <a:extLst>
              <a:ext uri="{FF2B5EF4-FFF2-40B4-BE49-F238E27FC236}">
                <a16:creationId xmlns:a16="http://schemas.microsoft.com/office/drawing/2014/main" id="{76C4CE37-C0CA-415B-87AC-A39EB2FC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01011" y="1324239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archery arrow">
            <a:extLst>
              <a:ext uri="{FF2B5EF4-FFF2-40B4-BE49-F238E27FC236}">
                <a16:creationId xmlns:a16="http://schemas.microsoft.com/office/drawing/2014/main" id="{D5A5E32C-0313-4F9C-85BE-84B4B355C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16959" y="2088766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rchery arrow">
            <a:extLst>
              <a:ext uri="{FF2B5EF4-FFF2-40B4-BE49-F238E27FC236}">
                <a16:creationId xmlns:a16="http://schemas.microsoft.com/office/drawing/2014/main" id="{690BA7DB-368B-48D9-8425-8609CB64B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16959" y="2850765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archery arrow">
            <a:extLst>
              <a:ext uri="{FF2B5EF4-FFF2-40B4-BE49-F238E27FC236}">
                <a16:creationId xmlns:a16="http://schemas.microsoft.com/office/drawing/2014/main" id="{B9AA09E6-6A3D-44EA-8BDE-E0ED50518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16960" y="3603241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archery arrow">
            <a:extLst>
              <a:ext uri="{FF2B5EF4-FFF2-40B4-BE49-F238E27FC236}">
                <a16:creationId xmlns:a16="http://schemas.microsoft.com/office/drawing/2014/main" id="{B7A3E2D1-2481-4903-8471-F4DD85741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01009" y="4408079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archery arrow">
            <a:extLst>
              <a:ext uri="{FF2B5EF4-FFF2-40B4-BE49-F238E27FC236}">
                <a16:creationId xmlns:a16="http://schemas.microsoft.com/office/drawing/2014/main" id="{5A9359AF-564D-46C7-8C97-D91770C36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01009" y="5170078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archery arrow">
            <a:extLst>
              <a:ext uri="{FF2B5EF4-FFF2-40B4-BE49-F238E27FC236}">
                <a16:creationId xmlns:a16="http://schemas.microsoft.com/office/drawing/2014/main" id="{3F05CBDC-9776-4242-BB0D-38309BBF4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8560">
            <a:off x="6501010" y="5922554"/>
            <a:ext cx="1423083" cy="14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archery target">
            <a:extLst>
              <a:ext uri="{FF2B5EF4-FFF2-40B4-BE49-F238E27FC236}">
                <a16:creationId xmlns:a16="http://schemas.microsoft.com/office/drawing/2014/main" id="{486CC8EC-D532-47A9-87D5-8829441EF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14999"/>
          <a:stretch/>
        </p:blipFill>
        <p:spPr bwMode="auto">
          <a:xfrm>
            <a:off x="36114" y="131514"/>
            <a:ext cx="2021286" cy="20020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archery target">
            <a:extLst>
              <a:ext uri="{FF2B5EF4-FFF2-40B4-BE49-F238E27FC236}">
                <a16:creationId xmlns:a16="http://schemas.microsoft.com/office/drawing/2014/main" id="{3F635DD4-010A-4FE9-9F8A-822577D0A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14999"/>
          <a:stretch/>
        </p:blipFill>
        <p:spPr bwMode="auto">
          <a:xfrm>
            <a:off x="2032965" y="877534"/>
            <a:ext cx="2021286" cy="20020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archery target">
            <a:extLst>
              <a:ext uri="{FF2B5EF4-FFF2-40B4-BE49-F238E27FC236}">
                <a16:creationId xmlns:a16="http://schemas.microsoft.com/office/drawing/2014/main" id="{54FEADCF-208B-403D-BE3E-31ACD6498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14999"/>
          <a:stretch/>
        </p:blipFill>
        <p:spPr bwMode="auto">
          <a:xfrm>
            <a:off x="1014348" y="2590800"/>
            <a:ext cx="2021286" cy="20020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archery target">
            <a:extLst>
              <a:ext uri="{FF2B5EF4-FFF2-40B4-BE49-F238E27FC236}">
                <a16:creationId xmlns:a16="http://schemas.microsoft.com/office/drawing/2014/main" id="{84EFF405-09B7-41F2-BC45-E9E08A0607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14999"/>
          <a:stretch/>
        </p:blipFill>
        <p:spPr bwMode="auto">
          <a:xfrm>
            <a:off x="3051585" y="2590800"/>
            <a:ext cx="2021286" cy="20020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Find%2Bthe%2Barrows%2Bthat%2Bare%2Bleft BD Renaissance Font">
            <a:extLst>
              <a:ext uri="{FF2B5EF4-FFF2-40B4-BE49-F238E27FC236}">
                <a16:creationId xmlns:a16="http://schemas.microsoft.com/office/drawing/2014/main" id="{2FFE2A94-F1AA-4C7F-8558-E7FBE221F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1" t="40891" b="29999"/>
          <a:stretch/>
        </p:blipFill>
        <p:spPr bwMode="auto">
          <a:xfrm>
            <a:off x="1515793" y="6233550"/>
            <a:ext cx="3198744" cy="62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Image result for archery target">
            <a:extLst>
              <a:ext uri="{FF2B5EF4-FFF2-40B4-BE49-F238E27FC236}">
                <a16:creationId xmlns:a16="http://schemas.microsoft.com/office/drawing/2014/main" id="{EED4B700-1D79-4A60-9A00-6FA244AB8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14999"/>
          <a:stretch/>
        </p:blipFill>
        <p:spPr bwMode="auto">
          <a:xfrm>
            <a:off x="4038600" y="76200"/>
            <a:ext cx="2021286" cy="20020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1%2B2%2B3%2B4%2B5%2B6%2B7%2B8%2B9 BD Renaissance Font">
            <a:extLst>
              <a:ext uri="{FF2B5EF4-FFF2-40B4-BE49-F238E27FC236}">
                <a16:creationId xmlns:a16="http://schemas.microsoft.com/office/drawing/2014/main" id="{3C8E521F-F97A-4B94-BF54-991B6D62B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04" r="89016" b="30166"/>
          <a:stretch/>
        </p:blipFill>
        <p:spPr bwMode="auto">
          <a:xfrm>
            <a:off x="8458201" y="264444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1%2B2%2B3%2B4%2B5%2B6%2B7%2B8%2B9 BD Renaissance Font">
            <a:extLst>
              <a:ext uri="{FF2B5EF4-FFF2-40B4-BE49-F238E27FC236}">
                <a16:creationId xmlns:a16="http://schemas.microsoft.com/office/drawing/2014/main" id="{833D1DD5-ED17-4582-9546-1E8B9D608B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46" t="29122" r="-830" b="27248"/>
          <a:stretch/>
        </p:blipFill>
        <p:spPr bwMode="auto">
          <a:xfrm>
            <a:off x="8534401" y="6329802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1%2B2%2B3%2B4%2B5%2B6%2B7%2B8%2B9 BD Renaissance Font">
            <a:extLst>
              <a:ext uri="{FF2B5EF4-FFF2-40B4-BE49-F238E27FC236}">
                <a16:creationId xmlns:a16="http://schemas.microsoft.com/office/drawing/2014/main" id="{863621F9-3834-4A50-B839-9EB5AAF15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9" t="30721" r="11127" b="25649"/>
          <a:stretch/>
        </p:blipFill>
        <p:spPr bwMode="auto">
          <a:xfrm>
            <a:off x="8499846" y="5542422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1%2B2%2B3%2B4%2B5%2B6%2B7%2B8%2B9 BD Renaissance Font">
            <a:extLst>
              <a:ext uri="{FF2B5EF4-FFF2-40B4-BE49-F238E27FC236}">
                <a16:creationId xmlns:a16="http://schemas.microsoft.com/office/drawing/2014/main" id="{876B30F1-A3AB-4A85-8A16-5DA6C10E80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5" t="27100" r="21941" b="29270"/>
          <a:stretch/>
        </p:blipFill>
        <p:spPr bwMode="auto">
          <a:xfrm>
            <a:off x="8506933" y="4760244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1%2B2%2B3%2B4%2B5%2B6%2B7%2B8%2B9 BD Renaissance Font">
            <a:extLst>
              <a:ext uri="{FF2B5EF4-FFF2-40B4-BE49-F238E27FC236}">
                <a16:creationId xmlns:a16="http://schemas.microsoft.com/office/drawing/2014/main" id="{56123B59-92A9-49C4-927B-C8D6BE57C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4" t="27171" r="32992" b="29199"/>
          <a:stretch/>
        </p:blipFill>
        <p:spPr bwMode="auto">
          <a:xfrm>
            <a:off x="8480351" y="4002816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1%2B2%2B3%2B4%2B5%2B6%2B7%2B8%2B9 BD Renaissance Font">
            <a:extLst>
              <a:ext uri="{FF2B5EF4-FFF2-40B4-BE49-F238E27FC236}">
                <a16:creationId xmlns:a16="http://schemas.microsoft.com/office/drawing/2014/main" id="{E0534485-9CA7-4B7C-ADFE-03B9E3B924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0" t="27967" r="44636" b="28403"/>
          <a:stretch/>
        </p:blipFill>
        <p:spPr bwMode="auto">
          <a:xfrm>
            <a:off x="8501617" y="3256422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1%2B2%2B3%2B4%2B5%2B6%2B7%2B8%2B9 BD Renaissance Font">
            <a:extLst>
              <a:ext uri="{FF2B5EF4-FFF2-40B4-BE49-F238E27FC236}">
                <a16:creationId xmlns:a16="http://schemas.microsoft.com/office/drawing/2014/main" id="{C77D2716-C692-4EC8-A48F-EE91261D57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7" t="29843" r="55799" b="26527"/>
          <a:stretch/>
        </p:blipFill>
        <p:spPr bwMode="auto">
          <a:xfrm>
            <a:off x="8483896" y="2494422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1%2B2%2B3%2B4%2B5%2B6%2B7%2B8%2B9 BD Renaissance Font">
            <a:extLst>
              <a:ext uri="{FF2B5EF4-FFF2-40B4-BE49-F238E27FC236}">
                <a16:creationId xmlns:a16="http://schemas.microsoft.com/office/drawing/2014/main" id="{1C713C74-D128-496B-93BF-7B162EC9FF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28842" r="66516" b="27528"/>
          <a:stretch/>
        </p:blipFill>
        <p:spPr bwMode="auto">
          <a:xfrm>
            <a:off x="8480351" y="1732422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1%2B2%2B3%2B4%2B5%2B6%2B7%2B8%2B9 BD Renaissance Font">
            <a:extLst>
              <a:ext uri="{FF2B5EF4-FFF2-40B4-BE49-F238E27FC236}">
                <a16:creationId xmlns:a16="http://schemas.microsoft.com/office/drawing/2014/main" id="{E62CA92E-38AE-4694-92A3-03E825F5CF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4" t="26185" r="78032" b="30185"/>
          <a:stretch/>
        </p:blipFill>
        <p:spPr bwMode="auto">
          <a:xfrm>
            <a:off x="8458201" y="970422"/>
            <a:ext cx="457200" cy="4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42F1CD-4789-42BF-8083-B7CC0438FF46}"/>
              </a:ext>
            </a:extLst>
          </p:cNvPr>
          <p:cNvSpPr txBox="1"/>
          <p:nvPr/>
        </p:nvSpPr>
        <p:spPr>
          <a:xfrm>
            <a:off x="46961" y="2020669"/>
            <a:ext cx="2125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percent of all students ride to school?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20454FB-DFFF-411B-9A79-09578C5F7585}"/>
              </a:ext>
            </a:extLst>
          </p:cNvPr>
          <p:cNvSpPr txBox="1"/>
          <p:nvPr/>
        </p:nvSpPr>
        <p:spPr>
          <a:xfrm>
            <a:off x="1905000" y="76200"/>
            <a:ext cx="228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percent of the dukes walk to school?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D88CF99-4470-4FC2-A051-2030C3550C14}"/>
              </a:ext>
            </a:extLst>
          </p:cNvPr>
          <p:cNvSpPr txBox="1"/>
          <p:nvPr/>
        </p:nvSpPr>
        <p:spPr>
          <a:xfrm>
            <a:off x="4017899" y="2038358"/>
            <a:ext cx="2125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percent of all students are non-         	binary and 	ride to 	school?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408FDC-B8CE-4436-A9C1-B127E78E9A67}"/>
              </a:ext>
            </a:extLst>
          </p:cNvPr>
          <p:cNvSpPr txBox="1"/>
          <p:nvPr/>
        </p:nvSpPr>
        <p:spPr>
          <a:xfrm>
            <a:off x="236308" y="4558539"/>
            <a:ext cx="2125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percent of all students are dukes?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B6C825-AFF2-40F3-9F69-1BF0884D4C33}"/>
              </a:ext>
            </a:extLst>
          </p:cNvPr>
          <p:cNvSpPr txBox="1"/>
          <p:nvPr/>
        </p:nvSpPr>
        <p:spPr>
          <a:xfrm>
            <a:off x="2823116" y="4592886"/>
            <a:ext cx="319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percent of the students who walk to school are dames?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9711597-EFAF-4BD7-8588-FDE614B9CA0F}"/>
              </a:ext>
            </a:extLst>
          </p:cNvPr>
          <p:cNvSpPr/>
          <p:nvPr/>
        </p:nvSpPr>
        <p:spPr>
          <a:xfrm>
            <a:off x="9448800" y="304801"/>
            <a:ext cx="3079920" cy="11631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2368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E697DA1-785F-4F8F-BED2-15AB01B944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296" y="6324600"/>
            <a:ext cx="495304" cy="2095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C8E994-7F3B-476E-B613-5935FFD6FE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6086" y="4811275"/>
            <a:ext cx="392909" cy="2095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1D1C67-0404-4321-9B9C-38818DCC51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4895" y="2499794"/>
            <a:ext cx="507210" cy="20955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F0684A5-918B-4D5B-86BB-FC992734BE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4190" y="262875"/>
            <a:ext cx="507210" cy="20955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8C36F86-6D9D-4D16-A890-3030F8C0FA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3246" y="3261793"/>
            <a:ext cx="514354" cy="20955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EAFCDD-FC15-4EE8-BD46-079D665929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75862" y="1749307"/>
            <a:ext cx="509591" cy="20955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E9E5D9C-529A-4D23-8BBA-70D53013D7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2778" y="4015989"/>
            <a:ext cx="395290" cy="20955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2599F89-F9B1-49B7-B0C7-4114DE84E0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32365" y="5556424"/>
            <a:ext cx="507210" cy="20955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15E14F6-4F06-4BA8-BC60-BF2016F697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28793" y="984780"/>
            <a:ext cx="514354" cy="20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020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mage result for archery target">
            <a:extLst>
              <a:ext uri="{FF2B5EF4-FFF2-40B4-BE49-F238E27FC236}">
                <a16:creationId xmlns:a16="http://schemas.microsoft.com/office/drawing/2014/main" id="{5019D22A-1651-45B4-BE65-B1EACAA968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14999"/>
          <a:stretch/>
        </p:blipFill>
        <p:spPr bwMode="auto">
          <a:xfrm>
            <a:off x="6507268" y="2514600"/>
            <a:ext cx="2636732" cy="26116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0000C-F73D-4D1B-ACC3-68636C7EA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4800"/>
            <a:ext cx="7772400" cy="2971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You conduct a poll of a group of medieval students to see how they get to medieval high school. 112 students are polled.  50 of the students are dames, some are dukes, and 4 are non-binary.  An equal number of the dame students ride horses (compared to the number who walk).  24 dukes ride horses.  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D37E257-DC8F-4995-807D-F65DE71F33DF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3149600"/>
          <a:ext cx="7772400" cy="340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682567858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125133533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01568713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856932882"/>
                    </a:ext>
                  </a:extLst>
                </a:gridCol>
              </a:tblGrid>
              <a:tr h="680720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     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Ride Horse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Walk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2497994"/>
                  </a:ext>
                </a:extLst>
              </a:tr>
              <a:tr h="680720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Dukes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i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i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903172"/>
                  </a:ext>
                </a:extLst>
              </a:tr>
              <a:tr h="680720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Dames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i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i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990286"/>
                  </a:ext>
                </a:extLst>
              </a:tr>
              <a:tr h="680720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Non-binary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96515"/>
                  </a:ext>
                </a:extLst>
              </a:tr>
              <a:tr h="68072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004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4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0C408E-2C39-4A50-BE26-179F87A8A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099575"/>
            <a:ext cx="1977979" cy="2287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344FE4-3CDC-43AA-B262-4BE292076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889" y="2486612"/>
            <a:ext cx="1828800" cy="18358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C64A5F-F942-42A3-BF51-DACEA3270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193264"/>
            <a:ext cx="1977978" cy="2228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05E0F8-E114-424A-AB68-DD3816FBB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0621" y="4391790"/>
            <a:ext cx="1977979" cy="22376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C1472D-5BA5-4106-9984-8180447C7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305" y="2099575"/>
            <a:ext cx="1950095" cy="2237610"/>
          </a:xfrm>
          <a:prstGeom prst="rect">
            <a:avLst/>
          </a:prstGeom>
        </p:spPr>
      </p:pic>
      <p:pic>
        <p:nvPicPr>
          <p:cNvPr id="18434" name="Picture 2" descr="Coat%2Bof%2BArms BD Renaissance Font">
            <a:extLst>
              <a:ext uri="{FF2B5EF4-FFF2-40B4-BE49-F238E27FC236}">
                <a16:creationId xmlns:a16="http://schemas.microsoft.com/office/drawing/2014/main" id="{9BCC5BF0-A37E-4F07-841D-F159B5A70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0961"/>
            <a:ext cx="4828254" cy="132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11ACC16B-8A0D-4ABB-9656-295EBF320F92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343770"/>
          <a:ext cx="2878111" cy="53209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8111">
                  <a:extLst>
                    <a:ext uri="{9D8B030D-6E8A-4147-A177-3AD203B41FA5}">
                      <a16:colId xmlns:a16="http://schemas.microsoft.com/office/drawing/2014/main" val="3595155383"/>
                    </a:ext>
                  </a:extLst>
                </a:gridCol>
              </a:tblGrid>
              <a:tr h="10641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8619606"/>
                  </a:ext>
                </a:extLst>
              </a:tr>
              <a:tr h="10641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76633455"/>
                  </a:ext>
                </a:extLst>
              </a:tr>
              <a:tr h="10641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55851984"/>
                  </a:ext>
                </a:extLst>
              </a:tr>
              <a:tr h="10641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95189659"/>
                  </a:ext>
                </a:extLst>
              </a:tr>
              <a:tr h="10641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3335669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9A223D0-B0DE-49A5-A0BF-68D44D31BFA3}"/>
              </a:ext>
            </a:extLst>
          </p:cNvPr>
          <p:cNvSpPr txBox="1"/>
          <p:nvPr/>
        </p:nvSpPr>
        <p:spPr>
          <a:xfrm>
            <a:off x="2760472" y="1427015"/>
            <a:ext cx="4988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Imprint MT Shadow" panose="04020605060303030202" pitchFamily="82" charset="0"/>
              </a:rPr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D8A5DE-3F58-4CC0-AEFE-A0975C300529}"/>
              </a:ext>
            </a:extLst>
          </p:cNvPr>
          <p:cNvSpPr txBox="1"/>
          <p:nvPr/>
        </p:nvSpPr>
        <p:spPr>
          <a:xfrm>
            <a:off x="685800" y="3360003"/>
            <a:ext cx="813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Imprint MT Shadow" panose="04020605060303030202" pitchFamily="82" charset="0"/>
              </a:rPr>
              <a:t>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5EF3D8-0A35-487D-9935-CA7DF26454A3}"/>
              </a:ext>
            </a:extLst>
          </p:cNvPr>
          <p:cNvSpPr txBox="1"/>
          <p:nvPr/>
        </p:nvSpPr>
        <p:spPr>
          <a:xfrm>
            <a:off x="2601767" y="5638800"/>
            <a:ext cx="813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Imprint MT Shadow" panose="04020605060303030202" pitchFamily="82" charset="0"/>
              </a:rPr>
              <a:t>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F8F66C-4630-46B2-BCF6-305ABBDE43C1}"/>
              </a:ext>
            </a:extLst>
          </p:cNvPr>
          <p:cNvSpPr txBox="1"/>
          <p:nvPr/>
        </p:nvSpPr>
        <p:spPr>
          <a:xfrm>
            <a:off x="4572253" y="3352800"/>
            <a:ext cx="7617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CA0000"/>
                </a:solidFill>
                <a:latin typeface="Imprint MT Shadow" panose="04020605060303030202" pitchFamily="82" charset="0"/>
              </a:rPr>
              <a:t>13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88B61A-0F3F-48C4-AFF5-14BFB774281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3695"/>
          <a:stretch/>
        </p:blipFill>
        <p:spPr>
          <a:xfrm>
            <a:off x="6099222" y="4843404"/>
            <a:ext cx="2469374" cy="282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B6E418-D557-4BDA-9506-051C8B33777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37742"/>
          <a:stretch/>
        </p:blipFill>
        <p:spPr>
          <a:xfrm>
            <a:off x="6092778" y="1651699"/>
            <a:ext cx="2805133" cy="4566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13C097-F505-4402-AD1E-DAF9FCC0D5A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62582"/>
          <a:stretch/>
        </p:blipFill>
        <p:spPr>
          <a:xfrm>
            <a:off x="6092778" y="5868974"/>
            <a:ext cx="2583675" cy="27443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A0A9164-8D44-41F5-9D67-C060A8507D7B}"/>
              </a:ext>
            </a:extLst>
          </p:cNvPr>
          <p:cNvSpPr/>
          <p:nvPr/>
        </p:nvSpPr>
        <p:spPr>
          <a:xfrm>
            <a:off x="9448800" y="304800"/>
            <a:ext cx="3079920" cy="4034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Down</a:t>
            </a:r>
          </a:p>
          <a:p>
            <a:pPr algn="ctr"/>
            <a:r>
              <a:rPr lang="en-US" dirty="0"/>
              <a:t>Up</a:t>
            </a:r>
          </a:p>
          <a:p>
            <a:pPr algn="ctr"/>
            <a:r>
              <a:rPr lang="en-US" dirty="0"/>
              <a:t>Down</a:t>
            </a:r>
          </a:p>
          <a:p>
            <a:pPr algn="ctr"/>
            <a:r>
              <a:rPr lang="en-US" dirty="0"/>
              <a:t>Right</a:t>
            </a:r>
          </a:p>
          <a:p>
            <a:pPr algn="ctr"/>
            <a:r>
              <a:rPr lang="en-US" dirty="0"/>
              <a:t>Left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645CFF1-775B-4245-9182-61091E7CBFF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64877" r="42562" b="-18239"/>
          <a:stretch/>
        </p:blipFill>
        <p:spPr>
          <a:xfrm>
            <a:off x="6092778" y="2914476"/>
            <a:ext cx="1319887" cy="3913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1EA0FE-BFBF-4A4C-A96B-977B9E92B73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62582"/>
          <a:stretch/>
        </p:blipFill>
        <p:spPr>
          <a:xfrm>
            <a:off x="6112146" y="3816949"/>
            <a:ext cx="2633682" cy="27443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BB47FC-BAA1-4764-80B8-A6BB700BEF6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7620" r="45671" b="-1542"/>
          <a:stretch/>
        </p:blipFill>
        <p:spPr>
          <a:xfrm>
            <a:off x="6092778" y="1836304"/>
            <a:ext cx="1524001" cy="3221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BA5A91E-373B-4E46-9AAD-97229956D3A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64878"/>
          <a:stretch/>
        </p:blipFill>
        <p:spPr>
          <a:xfrm>
            <a:off x="6057659" y="2688320"/>
            <a:ext cx="2297923" cy="25759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B1AB1F9-178B-4957-A314-ABEDFAD1D51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53716" r="56882"/>
          <a:stretch/>
        </p:blipFill>
        <p:spPr>
          <a:xfrm>
            <a:off x="6113532" y="3961712"/>
            <a:ext cx="1135589" cy="33946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62ECAB2-2508-4857-B0F6-91327EAAF15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3695" r="52721"/>
          <a:stretch/>
        </p:blipFill>
        <p:spPr>
          <a:xfrm>
            <a:off x="6112146" y="5064951"/>
            <a:ext cx="1167487" cy="2827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6355C32-8A26-4560-88E7-D33811224FC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62582" r="53990"/>
          <a:stretch/>
        </p:blipFill>
        <p:spPr>
          <a:xfrm>
            <a:off x="6099222" y="6082524"/>
            <a:ext cx="1188752" cy="27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37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Image result for medieval court jester">
            <a:extLst>
              <a:ext uri="{FF2B5EF4-FFF2-40B4-BE49-F238E27FC236}">
                <a16:creationId xmlns:a16="http://schemas.microsoft.com/office/drawing/2014/main" id="{7D9B2D94-1063-471C-8488-E20E00F4B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118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EFE6AD-9570-4371-AD39-D10EC21851AF}"/>
              </a:ext>
            </a:extLst>
          </p:cNvPr>
          <p:cNvSpPr/>
          <p:nvPr/>
        </p:nvSpPr>
        <p:spPr>
          <a:xfrm>
            <a:off x="9448800" y="304800"/>
            <a:ext cx="3079920" cy="4034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the invisible ink pen to write in “why was six afraid of seven”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789</a:t>
            </a:r>
          </a:p>
        </p:txBody>
      </p:sp>
      <p:pic>
        <p:nvPicPr>
          <p:cNvPr id="5122" name="Picture 2" descr="Court%2BJester BD Renaissance Font">
            <a:extLst>
              <a:ext uri="{FF2B5EF4-FFF2-40B4-BE49-F238E27FC236}">
                <a16:creationId xmlns:a16="http://schemas.microsoft.com/office/drawing/2014/main" id="{B61F3394-C73B-48AE-95A1-C1FCC1BE2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"/>
            <a:ext cx="5076825" cy="139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719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onty python knight">
            <a:extLst>
              <a:ext uri="{FF2B5EF4-FFF2-40B4-BE49-F238E27FC236}">
                <a16:creationId xmlns:a16="http://schemas.microsoft.com/office/drawing/2014/main" id="{2DF0405D-3584-4852-AFD8-561C43513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127280"/>
            <a:ext cx="3621087" cy="664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uzzah%2521 BD Renaissance Font">
            <a:extLst>
              <a:ext uri="{FF2B5EF4-FFF2-40B4-BE49-F238E27FC236}">
                <a16:creationId xmlns:a16="http://schemas.microsoft.com/office/drawing/2014/main" id="{0A2B7B20-F906-4BC8-A808-2311C4F52D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1" t="16001" r="24932" b="14000"/>
          <a:stretch/>
        </p:blipFill>
        <p:spPr bwMode="auto">
          <a:xfrm>
            <a:off x="381000" y="296225"/>
            <a:ext cx="5181600" cy="203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you%2Bhave%2Battained BD Renaissance Font">
            <a:extLst>
              <a:ext uri="{FF2B5EF4-FFF2-40B4-BE49-F238E27FC236}">
                <a16:creationId xmlns:a16="http://schemas.microsoft.com/office/drawing/2014/main" id="{73E3E048-A75F-4158-95E8-DDAC0553D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99" y="2899795"/>
            <a:ext cx="5181600" cy="141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%2Brank%2Bof%2B BD Renaissance Font">
            <a:extLst>
              <a:ext uri="{FF2B5EF4-FFF2-40B4-BE49-F238E27FC236}">
                <a16:creationId xmlns:a16="http://schemas.microsoft.com/office/drawing/2014/main" id="{58FE7F48-745C-4F43-AF3B-EA07F6F94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03222"/>
            <a:ext cx="5181600" cy="141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ata%2BKnight%2521 BD Renaissance Font">
            <a:extLst>
              <a:ext uri="{FF2B5EF4-FFF2-40B4-BE49-F238E27FC236}">
                <a16:creationId xmlns:a16="http://schemas.microsoft.com/office/drawing/2014/main" id="{A0C22E0D-831E-46FF-B8C9-34B11A013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98" y="5209784"/>
            <a:ext cx="5181600" cy="141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3342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475</Words>
  <Application>Microsoft Office PowerPoint</Application>
  <PresentationFormat>On-screen Show (4:3)</PresentationFormat>
  <Paragraphs>193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Imprint MT Shadow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2</cp:revision>
  <dcterms:created xsi:type="dcterms:W3CDTF">2020-02-14T02:34:52Z</dcterms:created>
  <dcterms:modified xsi:type="dcterms:W3CDTF">2020-02-14T17:20:10Z</dcterms:modified>
</cp:coreProperties>
</file>